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830" r:id="rId2"/>
    <p:sldMasterId id="2147483842" r:id="rId3"/>
  </p:sldMasterIdLst>
  <p:notesMasterIdLst>
    <p:notesMasterId r:id="rId18"/>
  </p:notesMasterIdLst>
  <p:sldIdLst>
    <p:sldId id="335" r:id="rId4"/>
    <p:sldId id="298" r:id="rId5"/>
    <p:sldId id="323" r:id="rId6"/>
    <p:sldId id="329" r:id="rId7"/>
    <p:sldId id="330" r:id="rId8"/>
    <p:sldId id="331" r:id="rId9"/>
    <p:sldId id="332" r:id="rId10"/>
    <p:sldId id="325" r:id="rId11"/>
    <p:sldId id="326" r:id="rId12"/>
    <p:sldId id="327" r:id="rId13"/>
    <p:sldId id="310" r:id="rId14"/>
    <p:sldId id="311" r:id="rId15"/>
    <p:sldId id="328" r:id="rId16"/>
    <p:sldId id="337" r:id="rId17"/>
  </p:sldIdLst>
  <p:sldSz cx="12192000" cy="6858000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3" autoAdjust="0"/>
    <p:restoredTop sz="96682" autoAdjust="0"/>
  </p:normalViewPr>
  <p:slideViewPr>
    <p:cSldViewPr>
      <p:cViewPr varScale="1">
        <p:scale>
          <a:sx n="111" d="100"/>
          <a:sy n="111" d="100"/>
        </p:scale>
        <p:origin x="74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1136" tIns="45568" rIns="91136" bIns="455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lIns="91136" tIns="45568" rIns="91136" bIns="4556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8E1DA-BEB7-4C67-B4F3-3E2F94EC4921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39775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6" tIns="45568" rIns="91136" bIns="4556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89475"/>
            <a:ext cx="5435600" cy="4445000"/>
          </a:xfrm>
          <a:prstGeom prst="rect">
            <a:avLst/>
          </a:prstGeom>
        </p:spPr>
        <p:txBody>
          <a:bodyPr vert="horz" lIns="91136" tIns="45568" rIns="91136" bIns="4556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lIns="91136" tIns="45568" rIns="91136" bIns="455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wrap="square" lIns="91136" tIns="45568" rIns="91136" bIns="455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64472DA-6A8E-4038-BAC7-CE3EAED07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13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A975DA-FEA0-4628-ACAA-409E20A16E1D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0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D7F6B7-2E91-4581-9095-382271F74583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9325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614398-9608-446E-83D2-643DFC2E6661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3279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9C57E9-240E-4522-A658-109527776C3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0334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98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15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4"/>
            <a:ext cx="6757868" cy="246221"/>
          </a:xfrm>
        </p:spPr>
        <p:txBody>
          <a:bodyPr lIns="0" tIns="0" rIns="0" bIns="0"/>
          <a:lstStyle>
            <a:lvl1pPr>
              <a:defRPr sz="16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602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4"/>
            <a:ext cx="6757868" cy="246221"/>
          </a:xfrm>
        </p:spPr>
        <p:txBody>
          <a:bodyPr lIns="0" tIns="0" rIns="0" bIns="0"/>
          <a:lstStyle>
            <a:lvl1pPr>
              <a:defRPr sz="16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10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4"/>
            <a:ext cx="6757868" cy="246221"/>
          </a:xfrm>
        </p:spPr>
        <p:txBody>
          <a:bodyPr lIns="0" tIns="0" rIns="0" bIns="0"/>
          <a:lstStyle>
            <a:lvl1pPr>
              <a:defRPr sz="16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345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4"/>
            <a:ext cx="6757868" cy="246221"/>
          </a:xfrm>
        </p:spPr>
        <p:txBody>
          <a:bodyPr lIns="0" tIns="0" rIns="0" bIns="0"/>
          <a:lstStyle>
            <a:lvl1pPr>
              <a:defRPr sz="16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835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8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4"/>
            <a:ext cx="6757868" cy="246221"/>
          </a:xfrm>
        </p:spPr>
        <p:txBody>
          <a:bodyPr lIns="0" tIns="0" rIns="0" bIns="0"/>
          <a:lstStyle>
            <a:lvl1pPr>
              <a:defRPr sz="16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86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4"/>
            <a:ext cx="6757868" cy="246221"/>
          </a:xfrm>
        </p:spPr>
        <p:txBody>
          <a:bodyPr lIns="0" tIns="0" rIns="0" bIns="0"/>
          <a:lstStyle>
            <a:lvl1pPr>
              <a:defRPr sz="16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1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39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6999"/>
                </a:lnTo>
                <a:close/>
              </a:path>
            </a:pathLst>
          </a:custGeom>
          <a:solidFill>
            <a:srgbClr val="D9D9D9">
              <a:alpha val="697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414405" y="6073627"/>
            <a:ext cx="889000" cy="784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4"/>
            <a:ext cx="6757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6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88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6999"/>
                </a:lnTo>
                <a:close/>
              </a:path>
            </a:pathLst>
          </a:custGeom>
          <a:solidFill>
            <a:srgbClr val="D9D9D9">
              <a:alpha val="69799"/>
            </a:srgbClr>
          </a:solidFill>
        </p:spPr>
        <p:txBody>
          <a:bodyPr wrap="square" lIns="0" tIns="0" rIns="0" bIns="0" rtlCol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414405" y="6073627"/>
            <a:ext cx="889000" cy="784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4"/>
            <a:ext cx="6757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10/13/2020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6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3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857" y="6165639"/>
            <a:ext cx="3337875" cy="4598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933" spc="-460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Online </a:t>
            </a:r>
            <a:r>
              <a:rPr sz="2933" spc="-537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Forum</a:t>
            </a:r>
            <a:r>
              <a:rPr sz="2933" spc="-317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sz="2933" spc="-563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PPP</a:t>
            </a:r>
            <a:endParaRPr sz="29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8586" y="6062241"/>
            <a:ext cx="5007610" cy="661357"/>
          </a:xfrm>
          <a:prstGeom prst="rect">
            <a:avLst/>
          </a:prstGeom>
        </p:spPr>
        <p:txBody>
          <a:bodyPr vert="horz" wrap="square" lIns="0" tIns="108797" rIns="0" bIns="0" rtlCol="0">
            <a:spAutoFit/>
          </a:bodyPr>
          <a:lstStyle/>
          <a:p>
            <a:pPr marL="8467">
              <a:spcBef>
                <a:spcPts val="857"/>
              </a:spcBef>
            </a:pPr>
            <a:r>
              <a:rPr sz="1900" b="1" spc="-130" dirty="0">
                <a:solidFill>
                  <a:srgbClr val="535353"/>
                </a:solidFill>
                <a:latin typeface="Verdana"/>
                <a:cs typeface="Verdana"/>
              </a:rPr>
              <a:t>2-</a:t>
            </a:r>
            <a:r>
              <a:rPr sz="1900" spc="-130" dirty="0">
                <a:solidFill>
                  <a:srgbClr val="535353"/>
                </a:solidFill>
                <a:latin typeface="Arial Black"/>
                <a:cs typeface="Arial Black"/>
              </a:rPr>
              <a:t>ой </a:t>
            </a:r>
            <a:r>
              <a:rPr sz="1900" spc="-240" dirty="0" err="1">
                <a:solidFill>
                  <a:srgbClr val="535353"/>
                </a:solidFill>
                <a:latin typeface="Arial Black"/>
                <a:cs typeface="Arial Black"/>
              </a:rPr>
              <a:t>Инвестиционный</a:t>
            </a:r>
            <a:r>
              <a:rPr lang="ru-RU" sz="1900" spc="-240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900" spc="-487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900" spc="-306" dirty="0" err="1">
                <a:solidFill>
                  <a:srgbClr val="535353"/>
                </a:solidFill>
                <a:latin typeface="Arial Black"/>
                <a:cs typeface="Arial Black"/>
              </a:rPr>
              <a:t>форум</a:t>
            </a:r>
            <a:r>
              <a:rPr sz="1900" spc="-306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lang="ru-RU" sz="1900" spc="-306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900" spc="-289" dirty="0">
                <a:solidFill>
                  <a:srgbClr val="535353"/>
                </a:solidFill>
                <a:latin typeface="Arial Black"/>
                <a:cs typeface="Arial Black"/>
              </a:rPr>
              <a:t>ГЧП</a:t>
            </a:r>
            <a:endParaRPr sz="1900" dirty="0">
              <a:latin typeface="Arial Black"/>
              <a:cs typeface="Arial Black"/>
            </a:endParaRPr>
          </a:p>
          <a:p>
            <a:pPr marL="8467">
              <a:spcBef>
                <a:spcPts val="527"/>
              </a:spcBef>
            </a:pPr>
            <a:r>
              <a:rPr sz="1267" spc="-76" dirty="0">
                <a:solidFill>
                  <a:srgbClr val="A62020"/>
                </a:solidFill>
                <a:latin typeface="Arial"/>
                <a:cs typeface="Arial"/>
              </a:rPr>
              <a:t>«</a:t>
            </a:r>
            <a:r>
              <a:rPr sz="1267" spc="-76" dirty="0">
                <a:solidFill>
                  <a:srgbClr val="A62020"/>
                </a:solidFill>
                <a:latin typeface="Arial Black"/>
                <a:cs typeface="Arial Black"/>
              </a:rPr>
              <a:t>ГЧП </a:t>
            </a:r>
            <a:r>
              <a:rPr sz="1267" spc="-163" dirty="0">
                <a:solidFill>
                  <a:srgbClr val="A62020"/>
                </a:solidFill>
                <a:latin typeface="Arial Black"/>
                <a:cs typeface="Arial Black"/>
              </a:rPr>
              <a:t>В </a:t>
            </a:r>
            <a:r>
              <a:rPr sz="1267" spc="-87" dirty="0">
                <a:solidFill>
                  <a:srgbClr val="A62020"/>
                </a:solidFill>
                <a:latin typeface="Arial Black"/>
                <a:cs typeface="Arial Black"/>
              </a:rPr>
              <a:t>ПЕРИОД </a:t>
            </a:r>
            <a:r>
              <a:rPr sz="1267" spc="-73" dirty="0">
                <a:solidFill>
                  <a:srgbClr val="A62020"/>
                </a:solidFill>
                <a:latin typeface="Arial Black"/>
                <a:cs typeface="Arial Black"/>
              </a:rPr>
              <a:t>ПАНДЕМИИ</a:t>
            </a:r>
            <a:r>
              <a:rPr sz="1267" spc="-73" dirty="0">
                <a:solidFill>
                  <a:srgbClr val="A62020"/>
                </a:solidFill>
                <a:latin typeface="Arial"/>
                <a:cs typeface="Arial"/>
              </a:rPr>
              <a:t>: </a:t>
            </a:r>
            <a:r>
              <a:rPr sz="1267" spc="-130" dirty="0">
                <a:solidFill>
                  <a:srgbClr val="A62020"/>
                </a:solidFill>
                <a:latin typeface="Arial Black"/>
                <a:cs typeface="Arial Black"/>
              </a:rPr>
              <a:t>ВЫЗОВЫ </a:t>
            </a:r>
            <a:r>
              <a:rPr sz="1267" spc="-83" dirty="0">
                <a:solidFill>
                  <a:srgbClr val="A62020"/>
                </a:solidFill>
                <a:latin typeface="Arial Black"/>
                <a:cs typeface="Arial Black"/>
              </a:rPr>
              <a:t>И</a:t>
            </a:r>
            <a:r>
              <a:rPr sz="1267" spc="37" dirty="0">
                <a:solidFill>
                  <a:srgbClr val="A62020"/>
                </a:solidFill>
                <a:latin typeface="Arial Black"/>
                <a:cs typeface="Arial Black"/>
              </a:rPr>
              <a:t> </a:t>
            </a:r>
            <a:r>
              <a:rPr sz="1267" spc="-67" dirty="0">
                <a:solidFill>
                  <a:srgbClr val="A62020"/>
                </a:solidFill>
                <a:latin typeface="Arial Black"/>
                <a:cs typeface="Arial Black"/>
              </a:rPr>
              <a:t>ВОЗМОЖНОСТИ</a:t>
            </a:r>
            <a:r>
              <a:rPr sz="1267" spc="-67" dirty="0">
                <a:solidFill>
                  <a:srgbClr val="A62020"/>
                </a:solidFill>
                <a:latin typeface="Arial"/>
                <a:cs typeface="Arial"/>
              </a:rPr>
              <a:t>»</a:t>
            </a:r>
            <a:endParaRPr sz="1267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2698" y="3074059"/>
            <a:ext cx="1800821" cy="283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5850" y="163135"/>
            <a:ext cx="1365249" cy="68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500" y="6022242"/>
            <a:ext cx="4228253" cy="103293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0846" y="6022242"/>
            <a:ext cx="4228253" cy="103293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7715" y="196413"/>
            <a:ext cx="2127260" cy="565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38460" y="163135"/>
            <a:ext cx="1079499" cy="520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7791" y="1651752"/>
            <a:ext cx="2111247" cy="2111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79376" y="2151292"/>
            <a:ext cx="7620708" cy="103434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dirty="0" smtClean="0">
                <a:solidFill>
                  <a:srgbClr val="00285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«Закон, как основа развития ГЧП в Казахстане»</a:t>
            </a:r>
            <a:r>
              <a:rPr lang="ru-RU" sz="2400" spc="-3" dirty="0"/>
              <a:t/>
            </a:r>
            <a:br>
              <a:rPr lang="ru-RU" sz="2400" spc="-3" dirty="0"/>
            </a:br>
            <a:r>
              <a:rPr lang="ru-RU" spc="-3" dirty="0"/>
              <a:t/>
            </a:r>
            <a:br>
              <a:rPr lang="ru-RU" spc="-3" dirty="0"/>
            </a:br>
            <a:r>
              <a:rPr lang="ru-RU" sz="1333" spc="-3" dirty="0"/>
              <a:t>СЕССИЯ:</a:t>
            </a:r>
            <a:br>
              <a:rPr lang="ru-RU" sz="1333" spc="-3" dirty="0"/>
            </a:br>
            <a:r>
              <a:rPr lang="ru-RU" sz="1333" spc="-3" dirty="0"/>
              <a:t>«Первая пятилетка Закона о ГЧП, становление нормативной базы»</a:t>
            </a:r>
            <a:endParaRPr sz="1333" spc="-3" dirty="0"/>
          </a:p>
        </p:txBody>
      </p:sp>
      <p:sp>
        <p:nvSpPr>
          <p:cNvPr id="16" name="object 16"/>
          <p:cNvSpPr txBox="1"/>
          <p:nvPr/>
        </p:nvSpPr>
        <p:spPr>
          <a:xfrm>
            <a:off x="7935027" y="3985334"/>
            <a:ext cx="3524299" cy="10062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lang="ru-RU" sz="1600" b="1" i="1" dirty="0">
                <a:solidFill>
                  <a:srgbClr val="17161B"/>
                </a:solidFill>
                <a:latin typeface="Noto Sans"/>
                <a:cs typeface="Noto Sans"/>
              </a:rPr>
              <a:t>Спикер</a:t>
            </a:r>
          </a:p>
          <a:p>
            <a:pPr marL="6350">
              <a:spcBef>
                <a:spcPts val="50"/>
              </a:spcBef>
            </a:pPr>
            <a:r>
              <a:rPr lang="ru-RU" sz="1600" b="1" i="1" dirty="0" err="1">
                <a:solidFill>
                  <a:srgbClr val="17161B"/>
                </a:solidFill>
                <a:latin typeface="Noto Sans"/>
                <a:cs typeface="Noto Sans"/>
              </a:rPr>
              <a:t>Шокбарбаев</a:t>
            </a:r>
            <a:r>
              <a:rPr lang="ru-RU" sz="1600" b="1" i="1" dirty="0">
                <a:solidFill>
                  <a:srgbClr val="17161B"/>
                </a:solidFill>
                <a:latin typeface="Noto Sans"/>
                <a:cs typeface="Noto Sans"/>
              </a:rPr>
              <a:t> </a:t>
            </a:r>
            <a:r>
              <a:rPr lang="ru-RU" sz="1600" b="1" i="1" dirty="0" err="1">
                <a:solidFill>
                  <a:srgbClr val="17161B"/>
                </a:solidFill>
                <a:latin typeface="Noto Sans"/>
                <a:cs typeface="Noto Sans"/>
              </a:rPr>
              <a:t>Нурлан</a:t>
            </a:r>
            <a:r>
              <a:rPr lang="ru-RU" sz="1600" b="1" i="1" spc="-48" dirty="0">
                <a:solidFill>
                  <a:srgbClr val="17161B"/>
                </a:solidFill>
                <a:latin typeface="Noto Sans"/>
                <a:cs typeface="Noto Sans"/>
              </a:rPr>
              <a:t> </a:t>
            </a:r>
            <a:r>
              <a:rPr lang="ru-RU" sz="1600" b="1" i="1" dirty="0">
                <a:solidFill>
                  <a:srgbClr val="17161B"/>
                </a:solidFill>
                <a:latin typeface="Noto Sans"/>
                <a:cs typeface="Noto Sans"/>
              </a:rPr>
              <a:t>– директор Департамента инвестиционной политики МНЭ РК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2791" r="7522"/>
          <a:stretch/>
        </p:blipFill>
        <p:spPr>
          <a:xfrm>
            <a:off x="8521817" y="1540584"/>
            <a:ext cx="2323194" cy="233358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40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5897354" y="2334357"/>
            <a:ext cx="4261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3333CC"/>
                </a:solidFill>
                <a:latin typeface="Century Gothic" pitchFamily="34" charset="0"/>
              </a:rPr>
              <a:t>Проведение  процедур</a:t>
            </a:r>
            <a:r>
              <a:rPr lang="ru-RU" sz="3600" dirty="0">
                <a:solidFill>
                  <a:srgbClr val="3333CC"/>
                </a:solidFill>
                <a:latin typeface="Century Gothic" pitchFamily="34" charset="0"/>
              </a:rPr>
              <a:t> по местным ГЧП </a:t>
            </a:r>
            <a:r>
              <a:rPr lang="ru-RU" sz="3600" b="1" dirty="0">
                <a:solidFill>
                  <a:srgbClr val="3333CC"/>
                </a:solidFill>
                <a:latin typeface="Century Gothic" pitchFamily="34" charset="0"/>
              </a:rPr>
              <a:t>передано МИО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35560" y="1896004"/>
            <a:ext cx="32403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Все экспертизы </a:t>
            </a:r>
            <a:r>
              <a:rPr lang="ru-RU" sz="3600" dirty="0">
                <a:solidFill>
                  <a:srgbClr val="C00000"/>
                </a:solidFill>
                <a:latin typeface="Century Gothic" pitchFamily="34" charset="0"/>
              </a:rPr>
              <a:t>проектов ГЧП проводились </a:t>
            </a:r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</a:rPr>
              <a:t>МНЭ РК, АО «КЦГЧП» </a:t>
            </a:r>
            <a:endParaRPr lang="ru-RU" sz="3200" b="1" dirty="0">
              <a:solidFill>
                <a:srgbClr val="C00000"/>
              </a:solidFill>
              <a:latin typeface="Century Gothic" pitchFamily="34" charset="0"/>
            </a:endParaRP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ПРЕДОСТАВЛЕНА САМОСТОЯТЕЛЬНОСТЬ МИО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1068849"/>
            <a:ext cx="17163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РАНЕЕ </a:t>
            </a:r>
          </a:p>
          <a:p>
            <a:pPr algn="ctr"/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33803" y="1041118"/>
            <a:ext cx="45406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После ПРИНЯТИЯ </a:t>
            </a:r>
          </a:p>
          <a:p>
            <a:pPr algn="ctr"/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зАКОНА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 2015 году</a:t>
            </a:r>
          </a:p>
          <a:p>
            <a:pPr algn="ctr"/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89637" y="4941169"/>
            <a:ext cx="4378771" cy="1442654"/>
          </a:xfrm>
          <a:prstGeom prst="roundRect">
            <a:avLst>
              <a:gd name="adj" fmla="val 39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настоящее время, в целях повышения качества проектов,  </a:t>
            </a:r>
            <a:r>
              <a:rPr lang="ru-RU" sz="1400" dirty="0" err="1"/>
              <a:t>Казцентр</a:t>
            </a:r>
            <a:r>
              <a:rPr lang="ru-RU" sz="1400" dirty="0"/>
              <a:t> ГЧП </a:t>
            </a:r>
            <a:r>
              <a:rPr lang="ru-RU" sz="1400" dirty="0" smtClean="0"/>
              <a:t>дает рекомендации </a:t>
            </a:r>
            <a:r>
              <a:rPr lang="ru-RU" sz="1400" dirty="0"/>
              <a:t>по местным проектам ГЧП, если сумма бюджетных выплат более 2% от лимита </a:t>
            </a:r>
            <a:r>
              <a:rPr lang="ru-RU" sz="1400" dirty="0" err="1"/>
              <a:t>гособязательств</a:t>
            </a:r>
            <a:r>
              <a:rPr lang="ru-RU" sz="1400" dirty="0"/>
              <a:t> МИО на текущий год</a:t>
            </a: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9768407" y="4025960"/>
            <a:ext cx="521434" cy="10592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4" grpId="0"/>
      <p:bldP spid="5" grpId="0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92894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2017г. – ПОПРАВКИ НА УРОВНЕ ЗАКОНА</a:t>
            </a:r>
          </a:p>
        </p:txBody>
      </p:sp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00256" y="6375185"/>
            <a:ext cx="2133600" cy="366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D3656ED-34D6-41E3-B491-B0E61EFC354E}" type="slidenum">
              <a:rPr lang="ru-RU" altLang="ru-RU" b="0" smtClean="0">
                <a:solidFill>
                  <a:srgbClr val="898989"/>
                </a:solidFill>
                <a:latin typeface="Century Gothic" pitchFamily="34" charset="0"/>
              </a:rPr>
              <a:pPr/>
              <a:t>11</a:t>
            </a:fld>
            <a:endParaRPr lang="ru-RU" altLang="ru-RU" b="0" dirty="0" smtClean="0">
              <a:solidFill>
                <a:srgbClr val="898989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1870077" y="768353"/>
            <a:ext cx="8475663" cy="59730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defRPr/>
            </a:pPr>
            <a:endParaRPr lang="ru-RU" sz="900" kern="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defRPr/>
            </a:pP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Принят </a:t>
            </a:r>
            <a:r>
              <a:rPr lang="ru-RU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Закон по совершенствованию ГЧП от 30.11.2017г.</a:t>
            </a:r>
          </a:p>
          <a:p>
            <a:pPr marL="400050" indent="-400050" algn="just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Font typeface="+mj-lt"/>
              <a:buAutoNum type="romanUcPeriod"/>
              <a:defRPr/>
            </a:pPr>
            <a:endParaRPr lang="ru-RU" sz="600" kern="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marL="400050" indent="-400050" algn="just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defRPr/>
            </a:pPr>
            <a:endParaRPr lang="ru-RU" sz="100" kern="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marL="540000" indent="-271463" algn="just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Font typeface="+mj-lt"/>
              <a:buAutoNum type="arabicPeriod"/>
              <a:defRPr/>
            </a:pPr>
            <a:r>
              <a:rPr lang="ru-RU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СОКРАЩЕНЫ ПРОЦЕССЫ ПЛАНИРОВАНИЯ </a:t>
            </a:r>
            <a:r>
              <a:rPr lang="ru-RU" sz="16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проектов ГЧП с </a:t>
            </a:r>
            <a:r>
              <a:rPr lang="ru-RU" sz="1600" b="1" kern="0" dirty="0">
                <a:solidFill>
                  <a:srgbClr val="003366"/>
                </a:solidFill>
                <a:latin typeface="Century Gothic" panose="020B0502020202020204" pitchFamily="34" charset="0"/>
                <a:cs typeface="Arial"/>
              </a:rPr>
              <a:t>5</a:t>
            </a:r>
            <a:r>
              <a:rPr lang="ru-RU" sz="16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до </a:t>
            </a:r>
            <a:r>
              <a:rPr lang="ru-RU" sz="1600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3 этапов</a:t>
            </a:r>
            <a:r>
              <a:rPr lang="ru-RU" sz="16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за счет исключения концепции проекта и экспертизы проекта договора ГЧП</a:t>
            </a:r>
          </a:p>
          <a:p>
            <a:pPr marL="540000" indent="-2714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  <a:tabLst>
                <a:tab pos="719138" algn="l"/>
              </a:tabLst>
              <a:defRPr/>
            </a:pPr>
            <a:r>
              <a:rPr lang="ru-RU" sz="1600" kern="0" dirty="0">
                <a:solidFill>
                  <a:srgbClr val="006600"/>
                </a:solidFill>
                <a:latin typeface="Century Gothic" panose="020B0502020202020204" pitchFamily="34" charset="0"/>
                <a:cs typeface="Tahoma" pitchFamily="34" charset="0"/>
              </a:rPr>
              <a:t>Сроки подготовки проектов ГЧП сократились с 7 до 3 месяцев</a:t>
            </a:r>
          </a:p>
          <a:p>
            <a:pPr marL="540000" indent="-2714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  <a:tabLst>
                <a:tab pos="719138" algn="l"/>
              </a:tabLst>
              <a:defRPr/>
            </a:pPr>
            <a:endParaRPr lang="ru-RU" sz="1600" kern="0" dirty="0">
              <a:solidFill>
                <a:srgbClr val="006600"/>
              </a:solidFill>
              <a:latin typeface="Century Gothic" panose="020B0502020202020204" pitchFamily="34" charset="0"/>
              <a:cs typeface="Tahoma" pitchFamily="34" charset="0"/>
            </a:endParaRPr>
          </a:p>
          <a:p>
            <a:pPr marL="540000" indent="-2714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  <a:tabLst>
                <a:tab pos="719138" algn="l"/>
              </a:tabLst>
              <a:defRPr/>
            </a:pPr>
            <a:endParaRPr lang="ru-RU" sz="1050" kern="0" dirty="0">
              <a:solidFill>
                <a:srgbClr val="006600"/>
              </a:solidFill>
              <a:latin typeface="Century Gothic" panose="020B0502020202020204" pitchFamily="34" charset="0"/>
              <a:cs typeface="Tahoma" pitchFamily="34" charset="0"/>
            </a:endParaRPr>
          </a:p>
          <a:p>
            <a:pPr marL="540000" indent="-2714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  <a:tabLst>
                <a:tab pos="719138" algn="l"/>
              </a:tabLst>
              <a:defRPr/>
            </a:pPr>
            <a:endParaRPr lang="ru-RU" sz="300" kern="0" dirty="0">
              <a:solidFill>
                <a:srgbClr val="006600"/>
              </a:solidFill>
              <a:latin typeface="Century Gothic" panose="020B0502020202020204" pitchFamily="34" charset="0"/>
              <a:cs typeface="Tahoma" pitchFamily="34" charset="0"/>
            </a:endParaRPr>
          </a:p>
          <a:p>
            <a:pPr marL="268537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719138" algn="l"/>
              </a:tabLst>
              <a:defRPr/>
            </a:pPr>
            <a:r>
              <a:rPr lang="ru-RU" b="1" kern="0" dirty="0">
                <a:solidFill>
                  <a:schemeClr val="tx2"/>
                </a:solidFill>
                <a:latin typeface="Century Gothic" panose="020B0502020202020204" pitchFamily="34" charset="0"/>
                <a:cs typeface="Tahoma" pitchFamily="34" charset="0"/>
              </a:rPr>
              <a:t>2.</a:t>
            </a:r>
            <a:r>
              <a:rPr lang="ru-RU" kern="0" dirty="0">
                <a:solidFill>
                  <a:schemeClr val="tx2"/>
                </a:solidFill>
                <a:latin typeface="Century Gothic" panose="020B0502020202020204" pitchFamily="34" charset="0"/>
                <a:cs typeface="Tahoma" pitchFamily="34" charset="0"/>
              </a:rPr>
              <a:t>  </a:t>
            </a:r>
            <a:r>
              <a:rPr lang="ru-RU" b="1" kern="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ВНЕДРЕНО ПРОГРАММНОЕ ГЧП</a:t>
            </a:r>
            <a:endParaRPr lang="ru-RU" b="1" kern="0" dirty="0">
              <a:solidFill>
                <a:srgbClr val="C00000"/>
              </a:solidFill>
              <a:latin typeface="Century Gothic" panose="020B0502020202020204" pitchFamily="34" charset="0"/>
              <a:cs typeface="Arial"/>
            </a:endParaRPr>
          </a:p>
          <a:p>
            <a:pPr marL="533400" indent="-261938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533400" algn="l"/>
              </a:tabLst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Планирование </a:t>
            </a: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ahoma" pitchFamily="34" charset="0"/>
              </a:rPr>
              <a:t>стандартизированных </a:t>
            </a:r>
            <a:r>
              <a:rPr lang="ru-RU" sz="16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(однородных) </a:t>
            </a: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ahoma" pitchFamily="34" charset="0"/>
              </a:rPr>
              <a:t>проектов ГЧП </a:t>
            </a:r>
            <a:r>
              <a:rPr lang="ru-RU" sz="16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в </a:t>
            </a:r>
            <a:r>
              <a:rPr lang="ru-RU" sz="1600" b="1" kern="0" dirty="0">
                <a:solidFill>
                  <a:srgbClr val="C00000"/>
                </a:solidFill>
                <a:latin typeface="Century Gothic" panose="020B0502020202020204" pitchFamily="34" charset="0"/>
                <a:cs typeface="Tahoma" pitchFamily="34" charset="0"/>
              </a:rPr>
              <a:t>государственных программах</a:t>
            </a:r>
            <a:r>
              <a:rPr lang="ru-RU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, исключая дополнительные экспертизы</a:t>
            </a:r>
          </a:p>
          <a:p>
            <a:pPr marL="5381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719138" algn="l"/>
              </a:tabLst>
              <a:defRPr/>
            </a:pPr>
            <a:endParaRPr lang="ru-RU"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/>
            </a:endParaRPr>
          </a:p>
          <a:p>
            <a:pPr marL="5381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719138" algn="l"/>
              </a:tabLst>
              <a:defRPr/>
            </a:pPr>
            <a:endParaRPr lang="ru-RU"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/>
            </a:endParaRPr>
          </a:p>
          <a:p>
            <a:pPr marL="533400" indent="-261938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533400" algn="l"/>
              </a:tabLst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ahoma" pitchFamily="34" charset="0"/>
              </a:rPr>
              <a:t>3</a:t>
            </a: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ahoma" pitchFamily="34" charset="0"/>
              </a:rPr>
              <a:t>.</a:t>
            </a:r>
            <a:r>
              <a:rPr lang="ru-RU" sz="1600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ahoma" pitchFamily="34" charset="0"/>
              </a:rPr>
              <a:t> </a:t>
            </a:r>
            <a:r>
              <a:rPr lang="ru-RU" sz="1600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РЕГИСТРАЦИЯ ДОГОВОРОВ ГЧП ОРГАНАМИ КАЗНАЧЕЙСТВА</a:t>
            </a:r>
          </a:p>
          <a:p>
            <a:pPr marL="533400" indent="-261938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533400" algn="l"/>
              </a:tabLs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В качестве механизма контроля договоров ГЧП и концессии предусмотрена регистрация договоров ГЧП органами казначейства</a:t>
            </a:r>
          </a:p>
          <a:p>
            <a:pPr marL="5381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719138" algn="l"/>
              </a:tabLst>
              <a:defRPr/>
            </a:pPr>
            <a:endParaRPr lang="ru-RU" b="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/>
            </a:endParaRPr>
          </a:p>
          <a:p>
            <a:pPr marL="268537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719138" algn="l"/>
              </a:tabLst>
              <a:defRPr/>
            </a:pPr>
            <a:endParaRPr lang="ru-RU" kern="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ahoma" pitchFamily="34" charset="0"/>
            </a:endParaRPr>
          </a:p>
          <a:p>
            <a:pPr marL="540000" indent="-2714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  <a:tabLst>
                <a:tab pos="719138" algn="l"/>
              </a:tabLst>
              <a:defRPr/>
            </a:pPr>
            <a:endParaRPr lang="ru-RU" sz="1000" kern="0" dirty="0">
              <a:solidFill>
                <a:srgbClr val="006600"/>
              </a:solidFill>
              <a:latin typeface="Century Gothic" panose="020B0502020202020204" pitchFamily="34" charset="0"/>
              <a:cs typeface="Tahoma" pitchFamily="34" charset="0"/>
            </a:endParaRPr>
          </a:p>
          <a:p>
            <a:pPr marL="540000" indent="-2714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  <a:tabLst>
                <a:tab pos="719138" algn="l"/>
              </a:tabLst>
              <a:defRPr/>
            </a:pPr>
            <a:endParaRPr lang="ru-RU" sz="1400" kern="0" dirty="0">
              <a:solidFill>
                <a:srgbClr val="006600"/>
              </a:solidFill>
              <a:latin typeface="Century Gothic" panose="020B0502020202020204" pitchFamily="34" charset="0"/>
              <a:cs typeface="Tahoma" pitchFamily="34" charset="0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+mj-lt"/>
              <a:buAutoNum type="romanUcPeriod" startAt="2"/>
              <a:tabLst>
                <a:tab pos="719138" algn="l"/>
              </a:tabLst>
              <a:defRPr/>
            </a:pPr>
            <a:endParaRPr lang="ru-RU" kern="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+mj-lt"/>
              <a:buAutoNum type="romanUcPeriod" startAt="2"/>
              <a:tabLst>
                <a:tab pos="719138" algn="l"/>
              </a:tabLst>
              <a:defRPr/>
            </a:pPr>
            <a:endParaRPr lang="ru-RU" kern="0" dirty="0">
              <a:solidFill>
                <a:srgbClr val="C00000"/>
              </a:solidFill>
              <a:latin typeface="Century Gothic" panose="020B0502020202020204" pitchFamily="34" charset="0"/>
              <a:cs typeface="Arial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83632" y="692150"/>
            <a:ext cx="6913562" cy="0"/>
          </a:xfrm>
          <a:prstGeom prst="lin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867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92894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2017г. – ПОПРАВКИ НА УРОВНЕ ЗАКОНА</a:t>
            </a:r>
          </a:p>
        </p:txBody>
      </p:sp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00256" y="6375185"/>
            <a:ext cx="2133600" cy="366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D3656ED-34D6-41E3-B491-B0E61EFC354E}" type="slidenum">
              <a:rPr lang="ru-RU" altLang="ru-RU" b="0" smtClean="0">
                <a:solidFill>
                  <a:srgbClr val="898989"/>
                </a:solidFill>
                <a:latin typeface="Century Gothic" pitchFamily="34" charset="0"/>
              </a:rPr>
              <a:pPr/>
              <a:t>12</a:t>
            </a:fld>
            <a:endParaRPr lang="ru-RU" altLang="ru-RU" b="0" dirty="0" smtClean="0">
              <a:solidFill>
                <a:srgbClr val="898989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1870077" y="768353"/>
            <a:ext cx="8475663" cy="59730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defRPr/>
            </a:pPr>
            <a:endParaRPr lang="ru-RU" sz="800" kern="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marL="400050" indent="-400050" algn="just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defRPr/>
            </a:pPr>
            <a:endParaRPr lang="ru-RU" sz="100" kern="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marL="268537" algn="just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ahoma" pitchFamily="34" charset="0"/>
              </a:rPr>
              <a:t>4.</a:t>
            </a:r>
            <a:r>
              <a:rPr lang="ru-RU" b="1" kern="0" dirty="0" smtClean="0">
                <a:solidFill>
                  <a:srgbClr val="0066CC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b="1" kern="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УТОЧНЕНИЕ </a:t>
            </a:r>
            <a:r>
              <a:rPr lang="ru-RU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ПОРЯДКА ПЛАНИРОВАНИЯ РАСХОДОВ БЮДЖЕТА </a:t>
            </a:r>
          </a:p>
          <a:p>
            <a:pPr marL="268537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719138" algn="l"/>
              </a:tabLst>
              <a:defRPr/>
            </a:pPr>
            <a:r>
              <a:rPr lang="ru-RU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ПО ПРОЕКТАМ ГЧП</a:t>
            </a:r>
          </a:p>
          <a:p>
            <a:pPr marL="5381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719138" algn="l"/>
              </a:tabLs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Наделить АБП правом планировать расходы по проектам ГЧП в первый год реализации проекта ГЧП на основании конкурсной документации, получившей положительное заключение и одобренной соответствующей бюджетной комиссией.  </a:t>
            </a:r>
          </a:p>
          <a:p>
            <a:pPr marL="5381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  <a:tabLst>
                <a:tab pos="719138" algn="l"/>
              </a:tabLs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kern="0" dirty="0">
                <a:solidFill>
                  <a:srgbClr val="006600"/>
                </a:solidFill>
                <a:latin typeface="Century Gothic" panose="020B0502020202020204" pitchFamily="34" charset="0"/>
                <a:cs typeface="Tahoma" pitchFamily="34" charset="0"/>
              </a:rPr>
              <a:t>Расходы последующих годов будут планироваться на основании договоров ГЧП, зарегистрированных в органах Казначейства.</a:t>
            </a:r>
          </a:p>
          <a:p>
            <a:pPr marL="540000" indent="-271463" algn="just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Font typeface="+mj-lt"/>
              <a:buAutoNum type="arabicPeriod" startAt="2"/>
              <a:defRPr/>
            </a:pPr>
            <a:endParaRPr lang="ru-RU" kern="0" dirty="0">
              <a:solidFill>
                <a:srgbClr val="C00000"/>
              </a:solidFill>
              <a:latin typeface="Century Gothic" panose="020B0502020202020204" pitchFamily="34" charset="0"/>
              <a:cs typeface="Arial"/>
            </a:endParaRPr>
          </a:p>
          <a:p>
            <a:pPr marL="538163" indent="-266700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719138" algn="l"/>
              </a:tabLst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ahoma" pitchFamily="34" charset="0"/>
              </a:rPr>
              <a:t>5</a:t>
            </a: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ahoma" pitchFamily="34" charset="0"/>
              </a:rPr>
              <a:t>. </a:t>
            </a:r>
            <a:r>
              <a:rPr lang="ru-RU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Наделение</a:t>
            </a: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ahoma" pitchFamily="34" charset="0"/>
              </a:rPr>
              <a:t> </a:t>
            </a:r>
            <a:r>
              <a:rPr lang="ru-RU" b="1" kern="0" dirty="0">
                <a:solidFill>
                  <a:srgbClr val="C00000"/>
                </a:solidFill>
                <a:latin typeface="Century Gothic" panose="020B0502020202020204" pitchFamily="34" charset="0"/>
                <a:cs typeface="Tahoma" pitchFamily="34" charset="0"/>
              </a:rPr>
              <a:t>КОМПЕТЕНЦИЕЙ </a:t>
            </a: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ahoma" pitchFamily="34" charset="0"/>
              </a:rPr>
              <a:t>отраслевых госорганов 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по разработке и утверждению </a:t>
            </a:r>
            <a:r>
              <a:rPr lang="ru-RU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ahoma" pitchFamily="34" charset="0"/>
              </a:rPr>
              <a:t>типовой конкурсной документации и проектов договоров ГЧП 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в пределах компетенции</a:t>
            </a:r>
          </a:p>
          <a:p>
            <a:pPr marL="5381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719138" algn="l"/>
              </a:tabLst>
              <a:defRPr/>
            </a:pPr>
            <a:endParaRPr lang="ru-RU"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/>
            </a:endParaRPr>
          </a:p>
          <a:p>
            <a:pPr marL="342900" indent="-77788">
              <a:spcBef>
                <a:spcPct val="50000"/>
              </a:spcBef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ahoma" pitchFamily="34" charset="0"/>
              </a:rPr>
              <a:t>6.</a:t>
            </a:r>
            <a:r>
              <a:rPr lang="ru-RU" sz="1600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ahoma" pitchFamily="34" charset="0"/>
              </a:rPr>
              <a:t> </a:t>
            </a:r>
            <a:r>
              <a:rPr lang="ru-RU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</a:rPr>
              <a:t>ИЗМЕНЕНИЕ ПОНЯТИЯ «ГОСУДАРСТВЕННЫЙ ПАРТНЕР»</a:t>
            </a:r>
          </a:p>
          <a:p>
            <a:pPr marL="342900" indent="15875" algn="just">
              <a:spcBef>
                <a:spcPct val="50000"/>
              </a:spcBef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/>
              </a:rPr>
              <a:t>Поправка расширяет круг потенциальных государственных партнеров за счет государственных предприятий</a:t>
            </a:r>
          </a:p>
          <a:p>
            <a:pPr marL="5381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719138" algn="l"/>
              </a:tabLst>
              <a:defRPr/>
            </a:pPr>
            <a:endParaRPr lang="ru-RU"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/>
            </a:endParaRPr>
          </a:p>
          <a:p>
            <a:pPr marL="268537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tabLst>
                <a:tab pos="719138" algn="l"/>
              </a:tabLst>
              <a:defRPr/>
            </a:pPr>
            <a:endParaRPr lang="ru-RU" kern="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ahoma" pitchFamily="34" charset="0"/>
            </a:endParaRPr>
          </a:p>
          <a:p>
            <a:pPr marL="540000" indent="-2714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  <a:tabLst>
                <a:tab pos="719138" algn="l"/>
              </a:tabLst>
              <a:defRPr/>
            </a:pPr>
            <a:endParaRPr lang="ru-RU" sz="1000" kern="0" dirty="0">
              <a:solidFill>
                <a:srgbClr val="006600"/>
              </a:solidFill>
              <a:latin typeface="Century Gothic" panose="020B0502020202020204" pitchFamily="34" charset="0"/>
              <a:cs typeface="Tahoma" pitchFamily="34" charset="0"/>
            </a:endParaRPr>
          </a:p>
          <a:p>
            <a:pPr marL="540000" indent="-271463" algn="just" fontAlgn="auto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  <a:tabLst>
                <a:tab pos="719138" algn="l"/>
              </a:tabLst>
              <a:defRPr/>
            </a:pPr>
            <a:endParaRPr lang="ru-RU" sz="1400" kern="0" dirty="0">
              <a:solidFill>
                <a:srgbClr val="006600"/>
              </a:solidFill>
              <a:latin typeface="Century Gothic" panose="020B0502020202020204" pitchFamily="34" charset="0"/>
              <a:cs typeface="Tahoma" pitchFamily="34" charset="0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+mj-lt"/>
              <a:buAutoNum type="romanUcPeriod" startAt="2"/>
              <a:tabLst>
                <a:tab pos="719138" algn="l"/>
              </a:tabLst>
              <a:defRPr/>
            </a:pPr>
            <a:endParaRPr lang="ru-RU" kern="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+mj-lt"/>
              <a:buAutoNum type="romanUcPeriod" startAt="2"/>
              <a:tabLst>
                <a:tab pos="719138" algn="l"/>
              </a:tabLst>
              <a:defRPr/>
            </a:pPr>
            <a:endParaRPr lang="ru-RU" kern="0" dirty="0">
              <a:solidFill>
                <a:srgbClr val="C00000"/>
              </a:solidFill>
              <a:latin typeface="Century Gothic" panose="020B0502020202020204" pitchFamily="34" charset="0"/>
              <a:cs typeface="Arial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83632" y="692150"/>
            <a:ext cx="6913562" cy="0"/>
          </a:xfrm>
          <a:prstGeom prst="lin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604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56;p18">
            <a:extLst>
              <a:ext uri="{FF2B5EF4-FFF2-40B4-BE49-F238E27FC236}">
                <a16:creationId xmlns:a16="http://schemas.microsoft.com/office/drawing/2014/main" id="{900D343E-2E69-412E-8DEB-E981236C0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639" y="1004249"/>
            <a:ext cx="8121254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70C0"/>
                </a:solidFill>
              </a:rPr>
              <a:t>НПА, в которые вносятся изменения и дополнения:</a:t>
            </a:r>
          </a:p>
          <a:p>
            <a:r>
              <a:rPr lang="ru-RU" b="1" dirty="0">
                <a:ea typeface="Calibri" panose="020F0502020204030204" pitchFamily="34" charset="0"/>
              </a:rPr>
              <a:t>Предпринимательский кодекс, законы о ГЧП и о концессиях</a:t>
            </a:r>
            <a:endParaRPr lang="ru-RU" altLang="ru-RU" b="1" dirty="0">
              <a:solidFill>
                <a:srgbClr val="2E75B5"/>
              </a:solidFill>
            </a:endParaRPr>
          </a:p>
          <a:p>
            <a:pPr eaLnBrk="1" hangingPunct="1"/>
            <a:endParaRPr lang="ru-RU" altLang="ru-RU" b="1" dirty="0">
              <a:solidFill>
                <a:srgbClr val="2E75B5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9BBD82-2D5F-4F09-B87E-E66BDF9AE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9493" y="1030604"/>
            <a:ext cx="457200" cy="455155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92894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2020г. – ПЛАНИРУЕМЫЕ ПОПРАВКИ НА УРОВНЕ ЗАКОНА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5409" y="6340818"/>
            <a:ext cx="2133600" cy="365125"/>
          </a:xfrm>
        </p:spPr>
        <p:txBody>
          <a:bodyPr/>
          <a:lstStyle/>
          <a:p>
            <a:fld id="{CBD6D0A6-9B7D-47E0-AB30-4B462022575D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4640" y="1772816"/>
            <a:ext cx="77898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4472C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Повышение эффективности проектов ГЧП</a:t>
            </a:r>
          </a:p>
          <a:p>
            <a:pPr marL="214313" indent="-214313" algn="just" defTabSz="5143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выплата компенсации инвестиционных затрат (КИЗ)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равномерными долями не менее 5 лет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запрет на перенос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сроков выплат КИЗ,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ранние периоды</a:t>
            </a:r>
          </a:p>
          <a:p>
            <a:pPr marL="214313" indent="-214313" algn="just" defTabSz="5143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пересмотр процедур корректировки договора ГЧП (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запрет на изменения, влекущие увеличения гособязательств, обязательное согласование с бюджетной комиссией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14313" indent="-214313" algn="just" defTabSz="5143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80764" y="3356993"/>
            <a:ext cx="7863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4472C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Разграничение ГЧП от госзакупок</a:t>
            </a:r>
          </a:p>
          <a:p>
            <a:pPr marL="214313" indent="-214313" algn="just" defTabSz="5143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период эксплуатации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объекта ГЧП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 менее 5 лет </a:t>
            </a:r>
          </a:p>
          <a:p>
            <a:pPr marL="214313" indent="-214313" algn="just" defTabSz="5143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вовлечение частным партнером в проект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 менее 10% собственного капитала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(от стоимости объекта ГЧП)</a:t>
            </a:r>
          </a:p>
          <a:p>
            <a:pPr marL="214313" indent="-214313" algn="just" defTabSz="5143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имплементация международных принципов ГЧП, ориентированных на обеспечение «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ценности для людей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60623" y="5031468"/>
            <a:ext cx="77501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4472C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Стимулирование инвестиций </a:t>
            </a:r>
          </a:p>
          <a:p>
            <a:pPr marL="214313" indent="-214313" algn="just" defTabSz="5143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внедрение «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возвратного ГЧП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 для возмещения затрат инвестора на создание инженерно-коммуникационной инфраструктуры основного объекта частных инвестиций</a:t>
            </a:r>
          </a:p>
          <a:p>
            <a:pPr marL="214313" indent="-214313" algn="just" defTabSz="5143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аукциона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нового способа присуждения контракта в ГЧП</a:t>
            </a:r>
          </a:p>
          <a:p>
            <a:pPr marL="214313" indent="-214313" algn="just" defTabSz="5143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ГЧП с консорциумом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введение возможности заключения договора ГЧП с проектной компанией, созданной Консорциумом по итогам конкурса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20" y="1980009"/>
            <a:ext cx="613756" cy="6137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189" y="3502096"/>
            <a:ext cx="668066" cy="4928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691" y="5278514"/>
            <a:ext cx="607565" cy="4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857" y="6165639"/>
            <a:ext cx="3337875" cy="4598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933" spc="-460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Online </a:t>
            </a:r>
            <a:r>
              <a:rPr sz="2933" spc="-537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Forum</a:t>
            </a:r>
            <a:r>
              <a:rPr sz="2933" spc="-317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sz="2933" spc="-563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PPP</a:t>
            </a:r>
            <a:endParaRPr sz="293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8586" y="6062241"/>
            <a:ext cx="5007610" cy="661357"/>
          </a:xfrm>
          <a:prstGeom prst="rect">
            <a:avLst/>
          </a:prstGeom>
        </p:spPr>
        <p:txBody>
          <a:bodyPr vert="horz" wrap="square" lIns="0" tIns="108797" rIns="0" bIns="0" rtlCol="0">
            <a:spAutoFit/>
          </a:bodyPr>
          <a:lstStyle/>
          <a:p>
            <a:pPr marL="8467">
              <a:spcBef>
                <a:spcPts val="857"/>
              </a:spcBef>
            </a:pPr>
            <a:r>
              <a:rPr sz="1900" b="1" spc="-130" dirty="0">
                <a:solidFill>
                  <a:srgbClr val="535353"/>
                </a:solidFill>
                <a:latin typeface="Verdana"/>
                <a:cs typeface="Verdana"/>
              </a:rPr>
              <a:t>2-</a:t>
            </a:r>
            <a:r>
              <a:rPr sz="1900" spc="-130" dirty="0">
                <a:solidFill>
                  <a:srgbClr val="535353"/>
                </a:solidFill>
                <a:latin typeface="Arial Black"/>
                <a:cs typeface="Arial Black"/>
              </a:rPr>
              <a:t>ой </a:t>
            </a:r>
            <a:r>
              <a:rPr sz="1900" spc="-240" dirty="0" err="1">
                <a:solidFill>
                  <a:srgbClr val="535353"/>
                </a:solidFill>
                <a:latin typeface="Arial Black"/>
                <a:cs typeface="Arial Black"/>
              </a:rPr>
              <a:t>Инвестиционный</a:t>
            </a:r>
            <a:r>
              <a:rPr lang="ru-RU" sz="1900" spc="-240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900" spc="-487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900" spc="-306" dirty="0" err="1">
                <a:solidFill>
                  <a:srgbClr val="535353"/>
                </a:solidFill>
                <a:latin typeface="Arial Black"/>
                <a:cs typeface="Arial Black"/>
              </a:rPr>
              <a:t>форум</a:t>
            </a:r>
            <a:r>
              <a:rPr sz="1900" spc="-306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lang="ru-RU" sz="1900" spc="-306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900" spc="-289" dirty="0">
                <a:solidFill>
                  <a:srgbClr val="535353"/>
                </a:solidFill>
                <a:latin typeface="Arial Black"/>
                <a:cs typeface="Arial Black"/>
              </a:rPr>
              <a:t>ГЧП</a:t>
            </a:r>
            <a:endParaRPr sz="19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8467">
              <a:spcBef>
                <a:spcPts val="527"/>
              </a:spcBef>
            </a:pPr>
            <a:r>
              <a:rPr sz="1267" spc="-76" dirty="0">
                <a:solidFill>
                  <a:srgbClr val="A62020"/>
                </a:solidFill>
                <a:latin typeface="Arial"/>
                <a:cs typeface="Arial"/>
              </a:rPr>
              <a:t>«</a:t>
            </a:r>
            <a:r>
              <a:rPr sz="1267" spc="-76" dirty="0">
                <a:solidFill>
                  <a:srgbClr val="A62020"/>
                </a:solidFill>
                <a:latin typeface="Arial Black"/>
                <a:cs typeface="Arial Black"/>
              </a:rPr>
              <a:t>ГЧП </a:t>
            </a:r>
            <a:r>
              <a:rPr sz="1267" spc="-163" dirty="0">
                <a:solidFill>
                  <a:srgbClr val="A62020"/>
                </a:solidFill>
                <a:latin typeface="Arial Black"/>
                <a:cs typeface="Arial Black"/>
              </a:rPr>
              <a:t>В </a:t>
            </a:r>
            <a:r>
              <a:rPr sz="1267" spc="-87" dirty="0">
                <a:solidFill>
                  <a:srgbClr val="A62020"/>
                </a:solidFill>
                <a:latin typeface="Arial Black"/>
                <a:cs typeface="Arial Black"/>
              </a:rPr>
              <a:t>ПЕРИОД </a:t>
            </a:r>
            <a:r>
              <a:rPr sz="1267" spc="-73" dirty="0">
                <a:solidFill>
                  <a:srgbClr val="A62020"/>
                </a:solidFill>
                <a:latin typeface="Arial Black"/>
                <a:cs typeface="Arial Black"/>
              </a:rPr>
              <a:t>ПАНДЕМИИ</a:t>
            </a:r>
            <a:r>
              <a:rPr sz="1267" spc="-73" dirty="0">
                <a:solidFill>
                  <a:srgbClr val="A62020"/>
                </a:solidFill>
                <a:latin typeface="Arial"/>
                <a:cs typeface="Arial"/>
              </a:rPr>
              <a:t>: </a:t>
            </a:r>
            <a:r>
              <a:rPr sz="1267" spc="-130" dirty="0">
                <a:solidFill>
                  <a:srgbClr val="A62020"/>
                </a:solidFill>
                <a:latin typeface="Arial Black"/>
                <a:cs typeface="Arial Black"/>
              </a:rPr>
              <a:t>ВЫЗОВЫ </a:t>
            </a:r>
            <a:r>
              <a:rPr sz="1267" spc="-83" dirty="0">
                <a:solidFill>
                  <a:srgbClr val="A62020"/>
                </a:solidFill>
                <a:latin typeface="Arial Black"/>
                <a:cs typeface="Arial Black"/>
              </a:rPr>
              <a:t>И</a:t>
            </a:r>
            <a:r>
              <a:rPr sz="1267" spc="37" dirty="0">
                <a:solidFill>
                  <a:srgbClr val="A62020"/>
                </a:solidFill>
                <a:latin typeface="Arial Black"/>
                <a:cs typeface="Arial Black"/>
              </a:rPr>
              <a:t> </a:t>
            </a:r>
            <a:r>
              <a:rPr sz="1267" spc="-67" dirty="0">
                <a:solidFill>
                  <a:srgbClr val="A62020"/>
                </a:solidFill>
                <a:latin typeface="Arial Black"/>
                <a:cs typeface="Arial Black"/>
              </a:rPr>
              <a:t>ВОЗМОЖНОСТИ</a:t>
            </a:r>
            <a:r>
              <a:rPr sz="1267" spc="-67" dirty="0">
                <a:solidFill>
                  <a:srgbClr val="A62020"/>
                </a:solidFill>
                <a:latin typeface="Arial"/>
                <a:cs typeface="Arial"/>
              </a:rPr>
              <a:t>»</a:t>
            </a:r>
            <a:endParaRPr sz="12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5850" y="163135"/>
            <a:ext cx="1365249" cy="6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500" y="6022242"/>
            <a:ext cx="4228253" cy="103293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0846" y="6022242"/>
            <a:ext cx="4228253" cy="103293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47715" y="196413"/>
            <a:ext cx="2127260" cy="565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38460" y="163135"/>
            <a:ext cx="1079499" cy="520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451" y="4948619"/>
            <a:ext cx="7210561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0">
              <a:spcBef>
                <a:spcPts val="50"/>
              </a:spcBef>
            </a:pPr>
            <a:r>
              <a:rPr lang="ru-RU" sz="1600" b="1" i="1" dirty="0">
                <a:solidFill>
                  <a:srgbClr val="17161B"/>
                </a:solidFill>
                <a:latin typeface="Noto Sans"/>
                <a:cs typeface="Noto Sans"/>
              </a:rPr>
              <a:t>Спикер</a:t>
            </a:r>
          </a:p>
          <a:p>
            <a:pPr marL="6350" lvl="0">
              <a:spcBef>
                <a:spcPts val="50"/>
              </a:spcBef>
            </a:pPr>
            <a:r>
              <a:rPr lang="ru-RU" sz="1600" b="1" i="1" dirty="0" err="1">
                <a:solidFill>
                  <a:srgbClr val="17161B"/>
                </a:solidFill>
                <a:latin typeface="Noto Sans"/>
                <a:cs typeface="Noto Sans"/>
              </a:rPr>
              <a:t>Шокбарбаев</a:t>
            </a:r>
            <a:r>
              <a:rPr lang="ru-RU" sz="1600" b="1" i="1" dirty="0">
                <a:solidFill>
                  <a:srgbClr val="17161B"/>
                </a:solidFill>
                <a:latin typeface="Noto Sans"/>
                <a:cs typeface="Noto Sans"/>
              </a:rPr>
              <a:t> </a:t>
            </a:r>
            <a:r>
              <a:rPr lang="ru-RU" sz="1600" b="1" i="1" dirty="0" err="1" smtClean="0">
                <a:solidFill>
                  <a:srgbClr val="17161B"/>
                </a:solidFill>
                <a:latin typeface="Noto Sans"/>
                <a:cs typeface="Noto Sans"/>
              </a:rPr>
              <a:t>Нурлан</a:t>
            </a:r>
            <a:endParaRPr lang="ru-RU" sz="1600" b="1" i="1" spc="-48" dirty="0" smtClean="0">
              <a:solidFill>
                <a:srgbClr val="17161B"/>
              </a:solidFill>
              <a:latin typeface="Noto Sans"/>
              <a:cs typeface="Noto Sans"/>
            </a:endParaRPr>
          </a:p>
          <a:p>
            <a:pPr marL="6350" lvl="0">
              <a:spcBef>
                <a:spcPts val="50"/>
              </a:spcBef>
            </a:pPr>
            <a:r>
              <a:rPr lang="ru-RU" sz="1600" b="1" i="1" dirty="0" smtClean="0">
                <a:solidFill>
                  <a:srgbClr val="17161B"/>
                </a:solidFill>
                <a:latin typeface="Noto Sans"/>
                <a:cs typeface="Noto Sans"/>
              </a:rPr>
              <a:t>директор </a:t>
            </a:r>
            <a:r>
              <a:rPr lang="ru-RU" sz="1600" b="1" i="1" dirty="0">
                <a:solidFill>
                  <a:srgbClr val="17161B"/>
                </a:solidFill>
                <a:latin typeface="Noto Sans"/>
                <a:cs typeface="Noto Sans"/>
              </a:rPr>
              <a:t>Департамента инвестиционной политики МНЭ РК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3388" y="2132856"/>
            <a:ext cx="62501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3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ЭТАПЫ РАЗВИТИЯ ГЧП</a:t>
            </a:r>
            <a:endParaRPr lang="ru-RU" sz="2400" b="1" dirty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1703512" y="1052736"/>
            <a:ext cx="1280526" cy="511256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0" tIns="1137727" rIns="88901" bIns="113772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b="1" dirty="0">
              <a:latin typeface="Century Gothic" pitchFamily="34" charset="0"/>
            </a:endParaRP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3087388" y="1052737"/>
            <a:ext cx="1369137" cy="51125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0" tIns="1137726" rIns="412751" bIns="1137726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endParaRPr lang="ru-RU" sz="6500"/>
          </a:p>
        </p:txBody>
      </p:sp>
      <p:sp>
        <p:nvSpPr>
          <p:cNvPr id="29" name="Полилиния 28"/>
          <p:cNvSpPr/>
          <p:nvPr/>
        </p:nvSpPr>
        <p:spPr>
          <a:xfrm>
            <a:off x="4559207" y="1052737"/>
            <a:ext cx="1369136" cy="51125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0" tIns="1137726" rIns="412750" bIns="1137726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endParaRPr lang="ru-RU" sz="6500"/>
          </a:p>
        </p:txBody>
      </p:sp>
      <p:sp>
        <p:nvSpPr>
          <p:cNvPr id="30" name="Полилиния 29"/>
          <p:cNvSpPr/>
          <p:nvPr/>
        </p:nvSpPr>
        <p:spPr>
          <a:xfrm>
            <a:off x="6031029" y="1052737"/>
            <a:ext cx="1369136" cy="51125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137726" rIns="152400" bIns="1137726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endParaRPr lang="ru-RU" sz="2400" b="1" dirty="0"/>
          </a:p>
        </p:txBody>
      </p:sp>
      <p:sp>
        <p:nvSpPr>
          <p:cNvPr id="31" name="Полилиния 30"/>
          <p:cNvSpPr/>
          <p:nvPr/>
        </p:nvSpPr>
        <p:spPr>
          <a:xfrm>
            <a:off x="7502851" y="1052737"/>
            <a:ext cx="1369136" cy="51125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0" tIns="1137726" rIns="412750" bIns="1137726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endParaRPr lang="ru-RU" sz="6500" dirty="0"/>
          </a:p>
        </p:txBody>
      </p:sp>
      <p:sp>
        <p:nvSpPr>
          <p:cNvPr id="8" name="TextBox 7"/>
          <p:cNvSpPr txBox="1"/>
          <p:nvPr/>
        </p:nvSpPr>
        <p:spPr>
          <a:xfrm>
            <a:off x="3071664" y="2093295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2012 год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664" y="2960815"/>
            <a:ext cx="13681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Сняты отраслевые ограничения ГЧП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83832" y="2088194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2013 год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3069" y="2960815"/>
            <a:ext cx="12961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Новые виды контрактов ГЧП 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(доверительное управление)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60404" y="2088194"/>
            <a:ext cx="1331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2014 год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0404" y="2979972"/>
            <a:ext cx="1331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Самостоятельность МИО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(создание региональных центров ГЧП)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20402" y="2093295"/>
            <a:ext cx="1222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2006 год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1504" y="2960815"/>
            <a:ext cx="13525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4738">
              <a:tabLst>
                <a:tab pos="88900" algn="l"/>
              </a:tabLst>
            </a:pPr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Принят Закон </a:t>
            </a:r>
            <a:b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Century Gothic" pitchFamily="34" charset="0"/>
              </a:rPr>
              <a:t>«О концессиях»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(крупные инфраструктурные проекты)</a:t>
            </a:r>
          </a:p>
          <a:p>
            <a:endParaRPr lang="ru-RU" dirty="0"/>
          </a:p>
        </p:txBody>
      </p:sp>
      <p:sp>
        <p:nvSpPr>
          <p:cNvPr id="22" name="TextBox 49"/>
          <p:cNvSpPr txBox="1">
            <a:spLocks noChangeArrowheads="1"/>
          </p:cNvSpPr>
          <p:nvPr/>
        </p:nvSpPr>
        <p:spPr bwMode="auto">
          <a:xfrm>
            <a:off x="7511605" y="2077836"/>
            <a:ext cx="12961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kk-KZ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entury Gothic" pitchFamily="34" charset="0"/>
              </a:rPr>
              <a:t>2015 год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3324" y="2997667"/>
            <a:ext cx="1392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8900" algn="l"/>
              </a:tabLs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entury Gothic" pitchFamily="34" charset="0"/>
                <a:cs typeface="Arial" panose="020B0604020202020204" pitchFamily="34" charset="0"/>
              </a:rPr>
              <a:t>Принят</a:t>
            </a:r>
          </a:p>
          <a:p>
            <a:pPr algn="ctr">
              <a:tabLst>
                <a:tab pos="88900" algn="l"/>
              </a:tabLs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entury Gothic" pitchFamily="34" charset="0"/>
                <a:cs typeface="Arial" panose="020B0604020202020204" pitchFamily="34" charset="0"/>
              </a:rPr>
              <a:t>Закон </a:t>
            </a:r>
            <a:b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entury Gothic" pitchFamily="34" charset="0"/>
                <a:cs typeface="Arial" panose="020B0604020202020204" pitchFamily="34" charset="0"/>
              </a:rPr>
            </a:b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entury Gothic" pitchFamily="34" charset="0"/>
                <a:cs typeface="Arial" panose="020B0604020202020204" pitchFamily="34" charset="0"/>
              </a:rPr>
              <a:t>«О ГЧП»</a:t>
            </a:r>
          </a:p>
          <a:p>
            <a:endParaRPr lang="ru-RU" b="1" dirty="0"/>
          </a:p>
        </p:txBody>
      </p:sp>
      <p:sp>
        <p:nvSpPr>
          <p:cNvPr id="24" name="TextBox 49"/>
          <p:cNvSpPr txBox="1">
            <a:spLocks noChangeArrowheads="1"/>
          </p:cNvSpPr>
          <p:nvPr/>
        </p:nvSpPr>
        <p:spPr bwMode="auto">
          <a:xfrm>
            <a:off x="9048328" y="2069806"/>
            <a:ext cx="12961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kk-KZ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2017 год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974674" y="1052737"/>
            <a:ext cx="1369799" cy="5112567"/>
            <a:chOff x="7450673" y="1052736"/>
            <a:chExt cx="1369799" cy="5112567"/>
          </a:xfrm>
        </p:grpSpPr>
        <p:sp>
          <p:nvSpPr>
            <p:cNvPr id="32" name="Полилиния 31"/>
            <p:cNvSpPr/>
            <p:nvPr/>
          </p:nvSpPr>
          <p:spPr>
            <a:xfrm>
              <a:off x="7450673" y="1052736"/>
              <a:ext cx="1369136" cy="51125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0" tIns="1137726" rIns="412750" bIns="1137726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</a:pPr>
              <a:endParaRPr lang="ru-RU" sz="65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52320" y="2994218"/>
              <a:ext cx="13681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Century Gothic" pitchFamily="34" charset="0"/>
                </a:rPr>
                <a:t>Изменения Закона </a:t>
              </a:r>
              <a:br>
                <a:rPr lang="ru-RU" sz="1400" b="1" dirty="0">
                  <a:solidFill>
                    <a:schemeClr val="bg1"/>
                  </a:solidFill>
                  <a:latin typeface="Century Gothic" pitchFamily="34" charset="0"/>
                </a:rPr>
              </a:br>
              <a:r>
                <a:rPr lang="ru-RU" sz="1400" b="1" dirty="0">
                  <a:solidFill>
                    <a:schemeClr val="bg1"/>
                  </a:solidFill>
                  <a:latin typeface="Century Gothic" pitchFamily="34" charset="0"/>
                </a:rPr>
                <a:t>«О ГЧП»</a:t>
              </a:r>
            </a:p>
            <a:p>
              <a:r>
                <a:rPr lang="ru-RU" sz="1200" b="1" dirty="0">
                  <a:solidFill>
                    <a:schemeClr val="bg1"/>
                  </a:solidFill>
                  <a:latin typeface="Century Gothic" pitchFamily="34" charset="0"/>
                </a:rPr>
                <a:t> (оптимизация процедур)</a:t>
              </a:r>
            </a:p>
          </p:txBody>
        </p:sp>
      </p:grpSp>
      <p:sp>
        <p:nvSpPr>
          <p:cNvPr id="33" name="TextBox 49"/>
          <p:cNvSpPr txBox="1">
            <a:spLocks noChangeArrowheads="1"/>
          </p:cNvSpPr>
          <p:nvPr/>
        </p:nvSpPr>
        <p:spPr bwMode="auto">
          <a:xfrm>
            <a:off x="8976320" y="2060849"/>
            <a:ext cx="12961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kk-KZ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2017 год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7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2238376" y="142876"/>
            <a:ext cx="8215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latin typeface="Air Conditioner"/>
                <a:cs typeface="Arial" pitchFamily="34" charset="0"/>
              </a:rPr>
              <a:t> </a:t>
            </a:r>
            <a:endParaRPr lang="en-US" sz="1400" b="1">
              <a:latin typeface="Air Conditioner"/>
              <a:cs typeface="Arial" pitchFamily="34" charset="0"/>
            </a:endParaRPr>
          </a:p>
        </p:txBody>
      </p:sp>
      <p:sp>
        <p:nvSpPr>
          <p:cNvPr id="7" name="Прямоугольник 29"/>
          <p:cNvSpPr>
            <a:spLocks noChangeArrowheads="1"/>
          </p:cNvSpPr>
          <p:nvPr/>
        </p:nvSpPr>
        <p:spPr bwMode="auto">
          <a:xfrm>
            <a:off x="8359776" y="5357813"/>
            <a:ext cx="2308225" cy="5000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>
            <a:outerShdw dist="50800" dir="5400000" sx="999" sy="999" algn="ctr" rotWithShape="0">
              <a:schemeClr val="bg1">
                <a:alpha val="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+mn-lt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938464" y="142876"/>
            <a:ext cx="7515225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77" name="TextBox 10"/>
          <p:cNvSpPr txBox="1">
            <a:spLocks noChangeArrowheads="1"/>
          </p:cNvSpPr>
          <p:nvPr/>
        </p:nvSpPr>
        <p:spPr bwMode="auto">
          <a:xfrm>
            <a:off x="1524000" y="1"/>
            <a:ext cx="9144000" cy="8147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latin typeface="Century Gothic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 Эволюция концессионного </a:t>
            </a:r>
          </a:p>
          <a:p>
            <a:r>
              <a:rPr lang="ru-RU" dirty="0"/>
              <a:t>законодательства 2006-2014 гг.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99475" y="6448426"/>
            <a:ext cx="2133600" cy="365125"/>
          </a:xfrm>
        </p:spPr>
        <p:txBody>
          <a:bodyPr/>
          <a:lstStyle/>
          <a:p>
            <a:pPr>
              <a:defRPr/>
            </a:pPr>
            <a:fld id="{B001AEF4-6B79-43E8-9594-14E46853372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66845" y="1000108"/>
            <a:ext cx="878570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14400" algn="l"/>
              </a:tabLst>
            </a:pPr>
            <a:endParaRPr lang="ru-RU" sz="1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/>
            <a:r>
              <a:rPr lang="ru-RU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	2008, 2010 годы </a:t>
            </a:r>
          </a:p>
          <a:p>
            <a:pPr algn="just">
              <a:tabLst>
                <a:tab pos="914400" algn="l"/>
              </a:tabLst>
            </a:pPr>
            <a:endParaRPr lang="ru-RU" sz="1400" b="1" dirty="0">
              <a:latin typeface="Arial" pitchFamily="34" charset="0"/>
            </a:endParaRPr>
          </a:p>
          <a:p>
            <a:pPr lvl="1" algn="just">
              <a:buFontTx/>
              <a:buChar char="•"/>
              <a:tabLst>
                <a:tab pos="914400" algn="l"/>
              </a:tabLst>
            </a:pP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 Поправки в концессионное законодательство, касающиеся процедур передачи объектов в концессию, расширения мер государственной поддержки, повышения привлекательности концессионных проектов и др. </a:t>
            </a:r>
            <a:endParaRPr lang="ru-RU" sz="1400" dirty="0">
              <a:latin typeface="Arial" pitchFamily="34" charset="0"/>
            </a:endParaRPr>
          </a:p>
          <a:p>
            <a:pPr algn="just">
              <a:tabLst>
                <a:tab pos="914400" algn="l"/>
              </a:tabLst>
            </a:pPr>
            <a:endParaRPr lang="ru-RU" sz="1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tabLst>
                <a:tab pos="914400" algn="l"/>
              </a:tabLst>
            </a:pPr>
            <a:r>
              <a:rPr lang="ru-RU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	2013-14 годы </a:t>
            </a:r>
          </a:p>
          <a:p>
            <a:pPr algn="just">
              <a:tabLst>
                <a:tab pos="914400" algn="l"/>
              </a:tabLst>
            </a:pPr>
            <a:endParaRPr lang="ru-RU" sz="1400" b="1" dirty="0">
              <a:latin typeface="Arial" pitchFamily="34" charset="0"/>
            </a:endParaRPr>
          </a:p>
          <a:p>
            <a:pPr lvl="1" algn="just">
              <a:buFontTx/>
              <a:buChar char="•"/>
              <a:tabLst>
                <a:tab pos="914400" algn="l"/>
              </a:tabLst>
            </a:pP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 Закон РК</a:t>
            </a:r>
            <a:r>
              <a:rPr lang="ru-RU" sz="1400" dirty="0"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О внесении изменений и дополнений в некоторые законодательные акты РК по внедрению новых форм ГЧП и расширению сфер их применения</a:t>
            </a:r>
            <a:r>
              <a:rPr lang="ru-RU" sz="1400" dirty="0"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452438" algn="just">
              <a:defRPr/>
            </a:pPr>
            <a:endParaRPr lang="ru-RU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2438" algn="just">
              <a:defRPr/>
            </a:pP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внедрены новые механизмы по концессии:</a:t>
            </a:r>
          </a:p>
          <a:p>
            <a:pPr marL="808038" lvl="1" indent="-3556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Плата за доступность</a:t>
            </a:r>
          </a:p>
          <a:p>
            <a:pPr marL="808038" lvl="1" indent="-3556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Стабильность тарифного регулирования</a:t>
            </a:r>
          </a:p>
          <a:p>
            <a:pPr marL="808038" lvl="1" indent="-3556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Защита от секвестра, отдельная бюджетная программа </a:t>
            </a:r>
          </a:p>
          <a:p>
            <a:pPr marL="808038" lvl="1" indent="-3556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Механизм прямого соглашения</a:t>
            </a:r>
          </a:p>
          <a:p>
            <a:pPr marL="808038" lvl="1" indent="-3556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Повышение самостоятельности регионов (отбор и экспертиза региональных проектов стоимостью  не выше 4 млн. МРП)</a:t>
            </a:r>
          </a:p>
          <a:p>
            <a:pPr marL="808038" lvl="1" indent="-3556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Ответственность должностных лиц</a:t>
            </a:r>
          </a:p>
        </p:txBody>
      </p:sp>
    </p:spTree>
    <p:extLst>
      <p:ext uri="{BB962C8B-B14F-4D97-AF65-F5344CB8AC3E}">
        <p14:creationId xmlns:p14="http://schemas.microsoft.com/office/powerpoint/2010/main" val="19404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DF7B3C-1F0D-4015-A5A1-9F8C3B4FF5C6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3" name="TextBox 22"/>
          <p:cNvSpPr txBox="1"/>
          <p:nvPr/>
        </p:nvSpPr>
        <p:spPr>
          <a:xfrm>
            <a:off x="2565328" y="1008120"/>
            <a:ext cx="633670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Закон о концессиях </a:t>
            </a:r>
            <a:r>
              <a:rPr lang="en-US" sz="2400" dirty="0"/>
              <a:t>(</a:t>
            </a:r>
            <a:r>
              <a:rPr lang="ru-RU" sz="2400" dirty="0"/>
              <a:t>с</a:t>
            </a:r>
            <a:r>
              <a:rPr lang="en-US" sz="2400" dirty="0"/>
              <a:t> 2006</a:t>
            </a:r>
            <a:r>
              <a:rPr lang="ru-RU" sz="2400" dirty="0"/>
              <a:t> года</a:t>
            </a:r>
            <a:r>
              <a:rPr lang="en-US" sz="2400" dirty="0"/>
              <a:t>) 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24232" y="1714488"/>
            <a:ext cx="5688632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i="1" dirty="0"/>
              <a:t>Большие, сложные инфраструктурные проекты</a:t>
            </a:r>
          </a:p>
          <a:p>
            <a:endParaRPr lang="ru-RU" sz="2400" i="1" dirty="0"/>
          </a:p>
          <a:p>
            <a:r>
              <a:rPr lang="ru-RU" sz="2400" i="1" dirty="0"/>
              <a:t>Объекты социальной структуры и жизнеобеспечения</a:t>
            </a:r>
          </a:p>
          <a:p>
            <a:r>
              <a:rPr lang="en-US" sz="2400" i="1" dirty="0"/>
              <a:t> </a:t>
            </a:r>
            <a:endParaRPr lang="ru-RU" sz="2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472612" y="4767536"/>
            <a:ext cx="576064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Закон о ГЧП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ru-RU" sz="2400" dirty="0">
                <a:solidFill>
                  <a:srgbClr val="FF0000"/>
                </a:solidFill>
              </a:rPr>
              <a:t>с</a:t>
            </a:r>
            <a:r>
              <a:rPr lang="en-US" sz="2400" dirty="0">
                <a:solidFill>
                  <a:srgbClr val="FF0000"/>
                </a:solidFill>
              </a:rPr>
              <a:t> 2015</a:t>
            </a:r>
            <a:r>
              <a:rPr lang="ru-RU" sz="2400" dirty="0">
                <a:solidFill>
                  <a:srgbClr val="FF0000"/>
                </a:solidFill>
              </a:rPr>
              <a:t> года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6280" y="5559624"/>
            <a:ext cx="45365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Все сферы экономики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-1"/>
            <a:ext cx="9144000" cy="5747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2015 год - НОВЫЙ ЗАКОН О ГЧП</a:t>
            </a:r>
          </a:p>
        </p:txBody>
      </p:sp>
    </p:spTree>
    <p:extLst>
      <p:ext uri="{BB962C8B-B14F-4D97-AF65-F5344CB8AC3E}">
        <p14:creationId xmlns:p14="http://schemas.microsoft.com/office/powerpoint/2010/main" val="28868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495550" y="3860800"/>
            <a:ext cx="2160588" cy="1081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ЦЕЛЬ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95550" y="1349375"/>
            <a:ext cx="2160588" cy="10795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ЦЕЛЬ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1089" y="1196975"/>
            <a:ext cx="2160587" cy="1079500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entury Gothic" pitchFamily="34" charset="0"/>
              </a:rPr>
              <a:t>ЦЕЛЬ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1089" y="3716339"/>
            <a:ext cx="2160587" cy="1081087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entury Gothic" pitchFamily="34" charset="0"/>
              </a:rPr>
              <a:t>ЗАДАЧИ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6864" y="1728803"/>
            <a:ext cx="43211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формирование и усиление долгосрочного сотрудничества между государством и частным сектором путем объединения ресурсов для повышения уровня доступности и качества общественных благ и услуг</a:t>
            </a:r>
            <a:endParaRPr lang="ru-RU" dirty="0">
              <a:latin typeface="Century Gothic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2401" y="4508501"/>
            <a:ext cx="50403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  привлечение частного сектора к управлению государственными активами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  снижение нагрузки на бюджет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  привлечение инвестиций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  расширение моделей взаимодействия   государства и бизнеса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4511676" y="1557338"/>
            <a:ext cx="12239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35638" y="1557339"/>
            <a:ext cx="0" cy="3317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4511675" y="4292600"/>
            <a:ext cx="431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943476" y="4724400"/>
            <a:ext cx="288925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232401" y="4652964"/>
            <a:ext cx="144463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/>
          </a:p>
        </p:txBody>
      </p:sp>
      <p:sp>
        <p:nvSpPr>
          <p:cNvPr id="20" name="Овал 19"/>
          <p:cNvSpPr/>
          <p:nvPr/>
        </p:nvSpPr>
        <p:spPr>
          <a:xfrm>
            <a:off x="5232401" y="5445126"/>
            <a:ext cx="144463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32401" y="5732464"/>
            <a:ext cx="144463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32401" y="6021389"/>
            <a:ext cx="144463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943475" y="4292601"/>
            <a:ext cx="0" cy="18002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943476" y="5516564"/>
            <a:ext cx="288925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943476" y="5805488"/>
            <a:ext cx="288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943476" y="6092825"/>
            <a:ext cx="288925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8555FE-013F-443C-9D9E-940DA73F3C57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1524000" y="-1"/>
            <a:ext cx="9144000" cy="5747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2015 год -</a:t>
            </a:r>
            <a:r>
              <a:rPr lang="ru-RU" sz="2800" b="1" dirty="0">
                <a:latin typeface="Century Gothic" pitchFamily="34" charset="0"/>
                <a:cs typeface="Arial" pitchFamily="34" charset="0"/>
              </a:rPr>
              <a:t>ЦЕЛЬ И ЗАДАЧИ ЗАКОНА О ГЧП</a:t>
            </a:r>
            <a:endParaRPr lang="ru-RU" sz="2800" b="1" dirty="0">
              <a:latin typeface="Century Gothic" pitchFamily="34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91544" y="4581128"/>
            <a:ext cx="8136904" cy="6480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ru-RU" sz="1600" b="1" dirty="0">
                <a:latin typeface="Century Gothic" pitchFamily="34" charset="0"/>
              </a:rPr>
              <a:t> </a:t>
            </a:r>
          </a:p>
          <a:p>
            <a:pPr eaLnBrk="1" hangingPunct="1"/>
            <a:r>
              <a:rPr lang="ru-RU" sz="1600" b="1" dirty="0">
                <a:latin typeface="Century Gothic" pitchFamily="34" charset="0"/>
              </a:rPr>
              <a:t>4) ОПРЕДЕЛЕНИЕ</a:t>
            </a:r>
          </a:p>
          <a:p>
            <a:pPr eaLnBrk="1" hangingPunct="1"/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1544" y="1988840"/>
            <a:ext cx="8064896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ru-RU" sz="1600" b="1" dirty="0">
                <a:latin typeface="Century Gothic" pitchFamily="34" charset="0"/>
              </a:rPr>
              <a:t>2) УРЕГУЛИРОВАНИЕ</a:t>
            </a:r>
          </a:p>
        </p:txBody>
      </p:sp>
      <p:sp>
        <p:nvSpPr>
          <p:cNvPr id="4105" name="TextBox 25"/>
          <p:cNvSpPr txBox="1">
            <a:spLocks noChangeArrowheads="1"/>
          </p:cNvSpPr>
          <p:nvPr/>
        </p:nvSpPr>
        <p:spPr bwMode="auto">
          <a:xfrm>
            <a:off x="6240463" y="1195711"/>
            <a:ext cx="3960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  <a:tabLst>
                <a:tab pos="628650" algn="l"/>
                <a:tab pos="714375" algn="l"/>
              </a:tabLst>
            </a:pPr>
            <a:r>
              <a:rPr lang="ru-RU" sz="1400" dirty="0">
                <a:solidFill>
                  <a:schemeClr val="bg1"/>
                </a:solidFill>
                <a:latin typeface="Century Gothic" pitchFamily="34" charset="0"/>
              </a:rPr>
              <a:t> внедрением частной финансовой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91544" y="908720"/>
            <a:ext cx="8064896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ru-RU" sz="1600" b="1" dirty="0">
              <a:latin typeface="Century Gothic" pitchFamily="34" charset="0"/>
            </a:endParaRPr>
          </a:p>
          <a:p>
            <a:pPr eaLnBrk="1" hangingPunct="1"/>
            <a:r>
              <a:rPr lang="ru-RU" sz="1600" b="1" dirty="0">
                <a:latin typeface="Century Gothic" pitchFamily="34" charset="0"/>
              </a:rPr>
              <a:t>1) РАСШИРЕНИЕ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91544" y="3284984"/>
            <a:ext cx="8064896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ru-RU" sz="1600" b="1" dirty="0">
              <a:latin typeface="Century Gothic" pitchFamily="34" charset="0"/>
            </a:endParaRPr>
          </a:p>
          <a:p>
            <a:pPr eaLnBrk="1" hangingPunct="1"/>
            <a:r>
              <a:rPr lang="ru-RU" sz="1600" b="1" dirty="0">
                <a:latin typeface="Century Gothic" pitchFamily="34" charset="0"/>
              </a:rPr>
              <a:t>3) ДОПОЛНЕНИЕ</a:t>
            </a:r>
          </a:p>
          <a:p>
            <a:pPr eaLnBrk="1" hangingPunct="1"/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411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244555" y="6319479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9F0C844-8633-4326-AE48-9B4F00562DD6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1991544" y="14847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400" dirty="0">
                <a:latin typeface="Century Gothic" pitchFamily="34" charset="0"/>
              </a:rPr>
              <a:t>сфер применения ГЧП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>
                <a:latin typeface="Century Gothic" pitchFamily="34" charset="0"/>
              </a:rPr>
              <a:t> круга участников ГЧП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91544" y="2564904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400" dirty="0">
                <a:latin typeface="Century Gothic" pitchFamily="34" charset="0"/>
              </a:rPr>
              <a:t>вопросов заключения договоров ГЧП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>
                <a:latin typeface="Century Gothic" pitchFamily="34" charset="0"/>
              </a:rPr>
              <a:t> вопросов корпоративного управления проектами, реализуемыми в рамках институционального ГЧП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91544" y="3861048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  <a:tabLst>
                <a:tab pos="628650" algn="l"/>
                <a:tab pos="714375" algn="l"/>
              </a:tabLst>
            </a:pPr>
            <a:r>
              <a:rPr lang="ru-RU" sz="1400" dirty="0">
                <a:latin typeface="Century Gothic" pitchFamily="34" charset="0"/>
              </a:rPr>
              <a:t> внедрением  частной финансовой инициативой</a:t>
            </a:r>
          </a:p>
          <a:p>
            <a:pPr eaLnBrk="1" hangingPunct="1">
              <a:buFont typeface="Wingdings" pitchFamily="2" charset="2"/>
              <a:buChar char="Ø"/>
              <a:tabLst>
                <a:tab pos="628650" algn="l"/>
                <a:tab pos="714375" algn="l"/>
              </a:tabLst>
            </a:pPr>
            <a:r>
              <a:rPr lang="ru-RU" sz="1400" dirty="0">
                <a:latin typeface="Century Gothic" pitchFamily="34" charset="0"/>
              </a:rPr>
              <a:t> упрощением порядка прохождения «малых проектов» ГЧП, реализуемых на региональном уровне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91544" y="5229201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400" dirty="0">
                <a:latin typeface="Century Gothic" pitchFamily="34" charset="0"/>
              </a:rPr>
              <a:t>форм участия  государства, субъектов частного предпринимательства и </a:t>
            </a:r>
            <a:r>
              <a:rPr lang="ru-RU" sz="1400" dirty="0" err="1">
                <a:latin typeface="Century Gothic" pitchFamily="34" charset="0"/>
              </a:rPr>
              <a:t>квазигосударственных</a:t>
            </a:r>
            <a:r>
              <a:rPr lang="ru-RU" sz="1400" dirty="0">
                <a:latin typeface="Century Gothic" pitchFamily="34" charset="0"/>
              </a:rPr>
              <a:t> компаний в ГЧП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>
                <a:latin typeface="Century Gothic" pitchFamily="34" charset="0"/>
              </a:rPr>
              <a:t> мер государственной поддержки ГЧП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>
                <a:latin typeface="Century Gothic" pitchFamily="34" charset="0"/>
              </a:rPr>
              <a:t> источников финансирования проектов ГЧП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400" dirty="0">
                <a:latin typeface="Century Gothic" pitchFamily="34" charset="0"/>
              </a:rPr>
              <a:t> роли Национальной Палаты Предпринимателей в ГЧП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24000" y="-1"/>
            <a:ext cx="9144000" cy="5747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2015 год –</a:t>
            </a:r>
            <a:r>
              <a:rPr lang="ru-RU" sz="2800" b="1" dirty="0">
                <a:latin typeface="Century Gothic" pitchFamily="34" charset="0"/>
                <a:cs typeface="Arial" pitchFamily="34" charset="0"/>
              </a:rPr>
              <a:t>НОВЕЛЛЫ ЗАКОНА О ГЧП</a:t>
            </a:r>
            <a:endParaRPr lang="ru-RU" sz="2800" b="1" dirty="0">
              <a:latin typeface="Century Gothic" pitchFamily="34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Прямая соединительная линия 80"/>
          <p:cNvCxnSpPr/>
          <p:nvPr/>
        </p:nvCxnSpPr>
        <p:spPr>
          <a:xfrm flipH="1">
            <a:off x="5735638" y="1484313"/>
            <a:ext cx="5762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1919288" y="1484313"/>
            <a:ext cx="5762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24000" y="-1"/>
            <a:ext cx="9144000" cy="5747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ЗАКОН О ГЧП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66989" y="1060450"/>
            <a:ext cx="2160587" cy="1081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ЦЕЛЬ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24113" y="908050"/>
            <a:ext cx="2159000" cy="108108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ОТРАСЛИ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11900" y="1060450"/>
            <a:ext cx="2160588" cy="1081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ЦЕЛЬ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67438" y="908050"/>
            <a:ext cx="2449512" cy="108108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УЧАСТНИКИ</a:t>
            </a:r>
          </a:p>
        </p:txBody>
      </p:sp>
      <p:sp>
        <p:nvSpPr>
          <p:cNvPr id="5129" name="TextBox 29"/>
          <p:cNvSpPr txBox="1">
            <a:spLocks noChangeArrowheads="1"/>
          </p:cNvSpPr>
          <p:nvPr/>
        </p:nvSpPr>
        <p:spPr bwMode="auto">
          <a:xfrm>
            <a:off x="2279650" y="2420938"/>
            <a:ext cx="25209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1400" dirty="0">
                <a:latin typeface="Century Gothic" pitchFamily="34" charset="0"/>
              </a:rPr>
              <a:t>ОБРАЗОВАНИЕ</a:t>
            </a:r>
          </a:p>
          <a:p>
            <a:pPr eaLnBrk="1" hangingPunct="1">
              <a:lnSpc>
                <a:spcPct val="150000"/>
              </a:lnSpc>
            </a:pPr>
            <a:r>
              <a:rPr lang="ru-RU" sz="1400" dirty="0">
                <a:latin typeface="Century Gothic" pitchFamily="34" charset="0"/>
              </a:rPr>
              <a:t>ЗДРАВООХРАНЕНИЕ</a:t>
            </a:r>
          </a:p>
          <a:p>
            <a:pPr eaLnBrk="1" hangingPunct="1">
              <a:lnSpc>
                <a:spcPct val="150000"/>
              </a:lnSpc>
            </a:pPr>
            <a:r>
              <a:rPr lang="ru-RU" sz="1400" dirty="0">
                <a:latin typeface="Century Gothic" pitchFamily="34" charset="0"/>
              </a:rPr>
              <a:t>ТРАНСПОРТ</a:t>
            </a:r>
          </a:p>
          <a:p>
            <a:pPr eaLnBrk="1" hangingPunct="1">
              <a:lnSpc>
                <a:spcPct val="150000"/>
              </a:lnSpc>
            </a:pPr>
            <a:r>
              <a:rPr lang="ru-RU" sz="1400" dirty="0">
                <a:latin typeface="Century Gothic" pitchFamily="34" charset="0"/>
              </a:rPr>
              <a:t>ЭНЕРГЕТИКА</a:t>
            </a:r>
          </a:p>
          <a:p>
            <a:pPr eaLnBrk="1" hangingPunct="1">
              <a:lnSpc>
                <a:spcPct val="150000"/>
              </a:lnSpc>
            </a:pPr>
            <a:r>
              <a:rPr lang="ru-RU" sz="1400" dirty="0">
                <a:latin typeface="Century Gothic" pitchFamily="34" charset="0"/>
              </a:rPr>
              <a:t>ЖКХ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727575" y="2565401"/>
            <a:ext cx="0" cy="143986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583113" y="2565400"/>
            <a:ext cx="14446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583113" y="4005263"/>
            <a:ext cx="14446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TextBox 35"/>
          <p:cNvSpPr txBox="1">
            <a:spLocks noChangeArrowheads="1"/>
          </p:cNvSpPr>
          <p:nvPr/>
        </p:nvSpPr>
        <p:spPr bwMode="auto">
          <a:xfrm>
            <a:off x="2279650" y="4529138"/>
            <a:ext cx="25209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1400" dirty="0">
                <a:latin typeface="Century Gothic" pitchFamily="34" charset="0"/>
              </a:rPr>
              <a:t>ВСЕ</a:t>
            </a:r>
            <a:r>
              <a:rPr lang="en-US" sz="1400" dirty="0">
                <a:latin typeface="Century Gothic" pitchFamily="34" charset="0"/>
              </a:rPr>
              <a:t> </a:t>
            </a:r>
            <a:r>
              <a:rPr lang="ru-RU" sz="1400" dirty="0">
                <a:latin typeface="Century Gothic" pitchFamily="34" charset="0"/>
              </a:rPr>
              <a:t>сферы экономики</a:t>
            </a:r>
            <a:endParaRPr lang="kk-KZ" sz="1400" dirty="0">
              <a:latin typeface="Century Gothic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727575" y="4652963"/>
            <a:ext cx="0" cy="8636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583113" y="4652963"/>
            <a:ext cx="14446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583113" y="5516563"/>
            <a:ext cx="14446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TextBox 39"/>
          <p:cNvSpPr txBox="1">
            <a:spLocks noChangeArrowheads="1"/>
          </p:cNvSpPr>
          <p:nvPr/>
        </p:nvSpPr>
        <p:spPr bwMode="auto">
          <a:xfrm>
            <a:off x="2279651" y="2205039"/>
            <a:ext cx="2663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dirty="0">
                <a:latin typeface="Century Gothic" pitchFamily="34" charset="0"/>
              </a:rPr>
              <a:t>базовые</a:t>
            </a:r>
          </a:p>
        </p:txBody>
      </p:sp>
      <p:sp>
        <p:nvSpPr>
          <p:cNvPr id="5138" name="TextBox 40"/>
          <p:cNvSpPr txBox="1">
            <a:spLocks noChangeArrowheads="1"/>
          </p:cNvSpPr>
          <p:nvPr/>
        </p:nvSpPr>
        <p:spPr bwMode="auto">
          <a:xfrm>
            <a:off x="2279651" y="4292601"/>
            <a:ext cx="2663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dirty="0">
                <a:latin typeface="Century Gothic" pitchFamily="34" charset="0"/>
              </a:rPr>
              <a:t>сняты ограничения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919288" y="1484313"/>
            <a:ext cx="0" cy="29527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1919289" y="2349500"/>
            <a:ext cx="288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919289" y="4437063"/>
            <a:ext cx="288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2135188" y="2276476"/>
            <a:ext cx="144462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135188" y="4359276"/>
            <a:ext cx="144462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44" name="TextBox 53"/>
          <p:cNvSpPr txBox="1">
            <a:spLocks noChangeArrowheads="1"/>
          </p:cNvSpPr>
          <p:nvPr/>
        </p:nvSpPr>
        <p:spPr bwMode="auto">
          <a:xfrm>
            <a:off x="6096001" y="2420939"/>
            <a:ext cx="331311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1400" dirty="0">
                <a:latin typeface="Century Gothic" pitchFamily="34" charset="0"/>
              </a:rPr>
              <a:t>ГОСУДАРСТВО</a:t>
            </a:r>
          </a:p>
          <a:p>
            <a:pPr eaLnBrk="1" hangingPunct="1">
              <a:lnSpc>
                <a:spcPct val="150000"/>
              </a:lnSpc>
            </a:pPr>
            <a:r>
              <a:rPr lang="ru-RU" sz="1400" dirty="0">
                <a:latin typeface="Century Gothic" pitchFamily="34" charset="0"/>
              </a:rPr>
              <a:t>ЧАСТНЫЙ ПАРТНЕР</a:t>
            </a:r>
            <a:endParaRPr lang="en-US" sz="1400" dirty="0"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1400" dirty="0">
                <a:latin typeface="Century Gothic" pitchFamily="34" charset="0"/>
              </a:rPr>
              <a:t>АКИМАТЫ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9120188" y="2565400"/>
            <a:ext cx="148" cy="71958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975726" y="2565400"/>
            <a:ext cx="14446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976321" y="3284984"/>
            <a:ext cx="14446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8" name="TextBox 57"/>
          <p:cNvSpPr txBox="1">
            <a:spLocks noChangeArrowheads="1"/>
          </p:cNvSpPr>
          <p:nvPr/>
        </p:nvSpPr>
        <p:spPr bwMode="auto">
          <a:xfrm>
            <a:off x="6096001" y="2205039"/>
            <a:ext cx="2663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dirty="0">
                <a:latin typeface="Century Gothic" pitchFamily="34" charset="0"/>
              </a:rPr>
              <a:t>ранее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5735639" y="2349500"/>
            <a:ext cx="288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5951538" y="2276476"/>
            <a:ext cx="144462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51" name="TextBox 61"/>
          <p:cNvSpPr txBox="1">
            <a:spLocks noChangeArrowheads="1"/>
          </p:cNvSpPr>
          <p:nvPr/>
        </p:nvSpPr>
        <p:spPr bwMode="auto">
          <a:xfrm>
            <a:off x="6096000" y="3789364"/>
            <a:ext cx="2520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1400" dirty="0">
                <a:latin typeface="Century Gothic" pitchFamily="34" charset="0"/>
              </a:rPr>
              <a:t>ФИНАНСИРУЮЩИЕ ОРГАНИЗАЦИИ</a:t>
            </a:r>
            <a:endParaRPr lang="en-US" sz="1400" dirty="0"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1400" dirty="0"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1400" dirty="0"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1400" dirty="0">
                <a:latin typeface="Century Gothic" pitchFamily="34" charset="0"/>
              </a:rPr>
              <a:t>НАЦКОМПАНИИ</a:t>
            </a:r>
            <a:endParaRPr lang="kk-KZ" sz="1100" dirty="0"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1400" dirty="0">
                <a:latin typeface="Century Gothic" pitchFamily="34" charset="0"/>
              </a:rPr>
              <a:t>ОПЕРАТОРЫ ОТРАСЛИ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904313" y="3573463"/>
            <a:ext cx="1584175" cy="1008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финансирование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8904312" y="4724401"/>
            <a:ext cx="1503338" cy="1008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сервисная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поддержка</a:t>
            </a:r>
          </a:p>
        </p:txBody>
      </p:sp>
      <p:sp>
        <p:nvSpPr>
          <p:cNvPr id="5154" name="TextBox 77"/>
          <p:cNvSpPr txBox="1">
            <a:spLocks noChangeArrowheads="1"/>
          </p:cNvSpPr>
          <p:nvPr/>
        </p:nvSpPr>
        <p:spPr bwMode="auto">
          <a:xfrm>
            <a:off x="6096001" y="3584576"/>
            <a:ext cx="2663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dirty="0">
                <a:latin typeface="Century Gothic" pitchFamily="34" charset="0"/>
              </a:rPr>
              <a:t>сейчас дополнительно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5735639" y="3725863"/>
            <a:ext cx="288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5951538" y="3644901"/>
            <a:ext cx="144462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735638" y="1484314"/>
            <a:ext cx="0" cy="22320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8543926" y="4076700"/>
            <a:ext cx="288925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8543926" y="5157788"/>
            <a:ext cx="288925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E30C99-F308-4B68-A6D9-3676116A7006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511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7568" y="620688"/>
            <a:ext cx="3168650" cy="647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entury Gothic" pitchFamily="34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640013" y="787400"/>
            <a:ext cx="2303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КОНТРАКТНОЕ</a:t>
            </a:r>
          </a:p>
        </p:txBody>
      </p:sp>
      <p:pic>
        <p:nvPicPr>
          <p:cNvPr id="6148" name="Picture 5" descr="http://cwer.ws/files/u5/09/01/download-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775" y="1341439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11"/>
          <p:cNvSpPr txBox="1">
            <a:spLocks noChangeArrowheads="1"/>
          </p:cNvSpPr>
          <p:nvPr/>
        </p:nvSpPr>
        <p:spPr bwMode="auto">
          <a:xfrm>
            <a:off x="2927350" y="1341438"/>
            <a:ext cx="2376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dirty="0">
                <a:latin typeface="Century Gothic" pitchFamily="34" charset="0"/>
              </a:rPr>
              <a:t>Новые виды контрактов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47850" y="2133600"/>
            <a:ext cx="1944688" cy="863600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Лизинг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08439" y="2133600"/>
            <a:ext cx="1944687" cy="863600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Инновации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47850" y="4348163"/>
            <a:ext cx="1944688" cy="863600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Контракт жизненного цикла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08439" y="4348163"/>
            <a:ext cx="1944687" cy="863600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Сервисный контракт </a:t>
            </a:r>
          </a:p>
        </p:txBody>
      </p:sp>
      <p:sp>
        <p:nvSpPr>
          <p:cNvPr id="6154" name="TextBox 36"/>
          <p:cNvSpPr txBox="1">
            <a:spLocks noChangeArrowheads="1"/>
          </p:cNvSpPr>
          <p:nvPr/>
        </p:nvSpPr>
        <p:spPr bwMode="auto">
          <a:xfrm>
            <a:off x="2136775" y="3070226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dirty="0">
                <a:latin typeface="Century Gothic" pitchFamily="34" charset="0"/>
              </a:rPr>
              <a:t>Долгосрочная аренда частной собственности</a:t>
            </a:r>
          </a:p>
        </p:txBody>
      </p:sp>
      <p:sp>
        <p:nvSpPr>
          <p:cNvPr id="6155" name="TextBox 37"/>
          <p:cNvSpPr txBox="1">
            <a:spLocks noChangeArrowheads="1"/>
          </p:cNvSpPr>
          <p:nvPr/>
        </p:nvSpPr>
        <p:spPr bwMode="auto">
          <a:xfrm>
            <a:off x="4295775" y="3070226"/>
            <a:ext cx="1728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1200" dirty="0">
                <a:latin typeface="Century Gothic" pitchFamily="34" charset="0"/>
              </a:rPr>
              <a:t>Внедрение новых технологий, научные исследования</a:t>
            </a:r>
          </a:p>
        </p:txBody>
      </p:sp>
      <p:sp>
        <p:nvSpPr>
          <p:cNvPr id="6156" name="TextBox 38"/>
          <p:cNvSpPr txBox="1">
            <a:spLocks noChangeArrowheads="1"/>
          </p:cNvSpPr>
          <p:nvPr/>
        </p:nvSpPr>
        <p:spPr bwMode="auto">
          <a:xfrm>
            <a:off x="2136775" y="5283201"/>
            <a:ext cx="172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1200" dirty="0">
                <a:latin typeface="Century Gothic" pitchFamily="34" charset="0"/>
              </a:rPr>
              <a:t>Весь жизненный цикл проекта</a:t>
            </a:r>
            <a:endParaRPr lang="en-US" sz="1200" dirty="0">
              <a:latin typeface="Century Gothic" pitchFamily="34" charset="0"/>
            </a:endParaRPr>
          </a:p>
          <a:p>
            <a:pPr algn="just" eaLnBrk="1" hangingPunct="1"/>
            <a:r>
              <a:rPr lang="en-US" sz="1200" dirty="0">
                <a:latin typeface="Century Gothic" pitchFamily="34" charset="0"/>
              </a:rPr>
              <a:t>(</a:t>
            </a:r>
            <a:r>
              <a:rPr lang="ru-RU" sz="1200" dirty="0">
                <a:latin typeface="Century Gothic" pitchFamily="34" charset="0"/>
              </a:rPr>
              <a:t>автодороги</a:t>
            </a:r>
            <a:r>
              <a:rPr lang="en-US" sz="1200" dirty="0">
                <a:latin typeface="Century Gothic" pitchFamily="34" charset="0"/>
              </a:rPr>
              <a:t>,</a:t>
            </a:r>
          </a:p>
          <a:p>
            <a:pPr algn="just" eaLnBrk="1" hangingPunct="1"/>
            <a:r>
              <a:rPr lang="ru-RU" sz="1200" dirty="0">
                <a:latin typeface="Century Gothic" pitchFamily="34" charset="0"/>
              </a:rPr>
              <a:t>ж/</a:t>
            </a:r>
            <a:r>
              <a:rPr lang="ru-RU" sz="1200" dirty="0" err="1">
                <a:latin typeface="Century Gothic" pitchFamily="34" charset="0"/>
              </a:rPr>
              <a:t>д</a:t>
            </a:r>
            <a:r>
              <a:rPr lang="ru-RU" sz="1200" dirty="0">
                <a:latin typeface="Century Gothic" pitchFamily="34" charset="0"/>
              </a:rPr>
              <a:t> транспорт</a:t>
            </a:r>
            <a:r>
              <a:rPr lang="en-US" sz="1200" dirty="0">
                <a:latin typeface="Century Gothic" pitchFamily="34" charset="0"/>
              </a:rPr>
              <a:t>)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6157" name="TextBox 39"/>
          <p:cNvSpPr txBox="1">
            <a:spLocks noChangeArrowheads="1"/>
          </p:cNvSpPr>
          <p:nvPr/>
        </p:nvSpPr>
        <p:spPr bwMode="auto">
          <a:xfrm>
            <a:off x="4295775" y="5283201"/>
            <a:ext cx="172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1200" dirty="0">
                <a:latin typeface="Century Gothic" pitchFamily="34" charset="0"/>
              </a:rPr>
              <a:t>Обслуживание </a:t>
            </a:r>
            <a:r>
              <a:rPr lang="en-US" sz="1200" dirty="0">
                <a:latin typeface="Century Gothic" pitchFamily="34" charset="0"/>
              </a:rPr>
              <a:t> &amp; </a:t>
            </a:r>
            <a:r>
              <a:rPr lang="ru-RU" sz="1200" dirty="0">
                <a:latin typeface="Century Gothic" pitchFamily="34" charset="0"/>
              </a:rPr>
              <a:t>Модернизация</a:t>
            </a:r>
          </a:p>
          <a:p>
            <a:pPr algn="just" eaLnBrk="1" hangingPunct="1"/>
            <a:r>
              <a:rPr lang="ru-RU" sz="1200" dirty="0">
                <a:latin typeface="Century Gothic" pitchFamily="34" charset="0"/>
              </a:rPr>
              <a:t>(в Великобритании широко применяется в сфере </a:t>
            </a:r>
            <a:r>
              <a:rPr lang="en-US" sz="1200" dirty="0">
                <a:latin typeface="Century Gothic" pitchFamily="34" charset="0"/>
              </a:rPr>
              <a:t>IT) 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30413" y="3141663"/>
            <a:ext cx="144462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>
            <a:endCxn id="17" idx="2"/>
          </p:cNvCxnSpPr>
          <p:nvPr/>
        </p:nvCxnSpPr>
        <p:spPr>
          <a:xfrm>
            <a:off x="1919289" y="3213100"/>
            <a:ext cx="1111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919288" y="2997200"/>
            <a:ext cx="0" cy="2159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030413" y="5356226"/>
            <a:ext cx="144462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>
            <a:endCxn id="20" idx="2"/>
          </p:cNvCxnSpPr>
          <p:nvPr/>
        </p:nvCxnSpPr>
        <p:spPr>
          <a:xfrm>
            <a:off x="1919289" y="5427663"/>
            <a:ext cx="1111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919288" y="5211763"/>
            <a:ext cx="0" cy="2159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191001" y="3141663"/>
            <a:ext cx="142875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>
            <a:endCxn id="23" idx="2"/>
          </p:cNvCxnSpPr>
          <p:nvPr/>
        </p:nvCxnSpPr>
        <p:spPr>
          <a:xfrm>
            <a:off x="4079876" y="3213100"/>
            <a:ext cx="1111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079875" y="2997200"/>
            <a:ext cx="0" cy="2159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4191001" y="5356226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>
            <a:endCxn id="26" idx="2"/>
          </p:cNvCxnSpPr>
          <p:nvPr/>
        </p:nvCxnSpPr>
        <p:spPr>
          <a:xfrm>
            <a:off x="4079876" y="5427663"/>
            <a:ext cx="1111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079875" y="5211763"/>
            <a:ext cx="0" cy="2159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55"/>
          <p:cNvSpPr txBox="1">
            <a:spLocks/>
          </p:cNvSpPr>
          <p:nvPr/>
        </p:nvSpPr>
        <p:spPr>
          <a:xfrm>
            <a:off x="3684588" y="6376989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00826" y="620713"/>
            <a:ext cx="3167063" cy="647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entury Gothic" pitchFamily="34" charset="0"/>
            </a:endParaRPr>
          </a:p>
        </p:txBody>
      </p:sp>
      <p:sp>
        <p:nvSpPr>
          <p:cNvPr id="6172" name="TextBox 2"/>
          <p:cNvSpPr txBox="1">
            <a:spLocks noChangeArrowheads="1"/>
          </p:cNvSpPr>
          <p:nvPr/>
        </p:nvSpPr>
        <p:spPr bwMode="auto">
          <a:xfrm>
            <a:off x="6600826" y="765175"/>
            <a:ext cx="3095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ИНСТИТУЦИОНАЛЬНОЕ </a:t>
            </a:r>
          </a:p>
        </p:txBody>
      </p:sp>
      <p:pic>
        <p:nvPicPr>
          <p:cNvPr id="6173" name="Picture 5" descr="http://cwer.ws/files/u5/09/01/download-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364" y="1341439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4" name="TextBox 10"/>
          <p:cNvSpPr txBox="1">
            <a:spLocks noChangeArrowheads="1"/>
          </p:cNvSpPr>
          <p:nvPr/>
        </p:nvSpPr>
        <p:spPr bwMode="auto">
          <a:xfrm>
            <a:off x="7319964" y="1341438"/>
            <a:ext cx="2376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dirty="0">
                <a:latin typeface="Century Gothic" pitchFamily="34" charset="0"/>
              </a:rPr>
              <a:t>Совместное предприятие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12024" y="2132857"/>
            <a:ext cx="4032250" cy="4221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43700" y="2160589"/>
            <a:ext cx="1512888" cy="93503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Частный партнер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40688" y="2808288"/>
            <a:ext cx="1439862" cy="1295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партнер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816724" y="3393391"/>
            <a:ext cx="863451" cy="8500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СП</a:t>
            </a:r>
            <a:endParaRPr lang="ru-RU" b="1" dirty="0"/>
          </a:p>
        </p:txBody>
      </p:sp>
      <p:cxnSp>
        <p:nvCxnSpPr>
          <p:cNvPr id="38" name="Прямая со стрелкой 37"/>
          <p:cNvCxnSpPr>
            <a:endCxn id="37" idx="7"/>
          </p:cNvCxnSpPr>
          <p:nvPr/>
        </p:nvCxnSpPr>
        <p:spPr>
          <a:xfrm flipH="1">
            <a:off x="7553726" y="3070226"/>
            <a:ext cx="486962" cy="44765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8024396" y="2817813"/>
            <a:ext cx="287337" cy="2873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6816725" y="4537075"/>
            <a:ext cx="2873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7032626" y="4465638"/>
            <a:ext cx="142875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811963" y="4083051"/>
            <a:ext cx="0" cy="12239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816080" y="5301208"/>
            <a:ext cx="2873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7032105" y="5229200"/>
            <a:ext cx="142875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6815139" y="5834063"/>
            <a:ext cx="2873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7031039" y="5762626"/>
            <a:ext cx="142875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6815139" y="4797425"/>
            <a:ext cx="1587" cy="10366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9" name="TextBox 27"/>
          <p:cNvSpPr txBox="1">
            <a:spLocks noChangeArrowheads="1"/>
          </p:cNvSpPr>
          <p:nvPr/>
        </p:nvSpPr>
        <p:spPr bwMode="auto">
          <a:xfrm>
            <a:off x="7175501" y="4402138"/>
            <a:ext cx="26638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dirty="0">
                <a:latin typeface="Century Gothic" pitchFamily="34" charset="0"/>
              </a:rPr>
              <a:t>Альтернатива государственному предпринимательству</a:t>
            </a:r>
          </a:p>
          <a:p>
            <a:pPr eaLnBrk="1" hangingPunct="1"/>
            <a:endParaRPr lang="ru-RU" sz="600" dirty="0">
              <a:latin typeface="Century Gothic" pitchFamily="34" charset="0"/>
            </a:endParaRPr>
          </a:p>
          <a:p>
            <a:pPr eaLnBrk="1" hangingPunct="1"/>
            <a:r>
              <a:rPr lang="ru-RU" sz="1200" dirty="0">
                <a:latin typeface="Century Gothic" pitchFamily="34" charset="0"/>
              </a:rPr>
              <a:t>Государственный и частный партнер формируют </a:t>
            </a:r>
            <a:r>
              <a:rPr lang="en-US" sz="1200" dirty="0">
                <a:latin typeface="Century Gothic" pitchFamily="34" charset="0"/>
              </a:rPr>
              <a:t>equity </a:t>
            </a:r>
            <a:r>
              <a:rPr lang="ru-RU" sz="1200" dirty="0">
                <a:latin typeface="Century Gothic" pitchFamily="34" charset="0"/>
              </a:rPr>
              <a:t>для привлечения финансирования</a:t>
            </a:r>
          </a:p>
          <a:p>
            <a:pPr eaLnBrk="1" hangingPunct="1"/>
            <a:endParaRPr lang="ru-RU" sz="600" dirty="0">
              <a:latin typeface="Century Gothic" pitchFamily="34" charset="0"/>
            </a:endParaRPr>
          </a:p>
          <a:p>
            <a:pPr eaLnBrk="1" hangingPunct="1"/>
            <a:r>
              <a:rPr lang="ru-RU" sz="1200" dirty="0">
                <a:latin typeface="Century Gothic" pitchFamily="34" charset="0"/>
              </a:rPr>
              <a:t>Механизм выхода государства из проекта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524000" y="-1"/>
            <a:ext cx="9144000" cy="5246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ГИБКОСТЬ СТРУКТУРИРОВАНИЯ </a:t>
            </a:r>
          </a:p>
        </p:txBody>
      </p:sp>
      <p:sp>
        <p:nvSpPr>
          <p:cNvPr id="619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C21321-428E-41CE-9756-34B31A90C9E3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918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5375920" y="1990711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3333CC"/>
                </a:solidFill>
                <a:latin typeface="Century Gothic" pitchFamily="34" charset="0"/>
              </a:rPr>
              <a:t>Частный сектор </a:t>
            </a:r>
            <a:r>
              <a:rPr lang="ru-RU" sz="2400" dirty="0">
                <a:solidFill>
                  <a:srgbClr val="3333CC"/>
                </a:solidFill>
                <a:latin typeface="Century Gothic" pitchFamily="34" charset="0"/>
              </a:rPr>
              <a:t>может </a:t>
            </a:r>
            <a:r>
              <a:rPr lang="ru-RU" sz="2400" b="1" dirty="0">
                <a:solidFill>
                  <a:srgbClr val="3333CC"/>
                </a:solidFill>
                <a:latin typeface="Century Gothic" pitchFamily="34" charset="0"/>
              </a:rPr>
              <a:t>инициировать проекты</a:t>
            </a:r>
            <a:r>
              <a:rPr lang="ru-RU" sz="2400" dirty="0">
                <a:solidFill>
                  <a:srgbClr val="3333CC"/>
                </a:solidFill>
                <a:latin typeface="Century Gothic" pitchFamily="34" charset="0"/>
              </a:rPr>
              <a:t>, по объектам находящимся у них в собственности, в долгосрочной аренде или если проект ГЧП неразрывно связан с реализацией исключительных прав на результаты интеллектуальной творческой деятельности, принадлежащих потенциальному частному партнеру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19536" y="2054239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Проекты </a:t>
            </a:r>
            <a: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  <a:t>инициировались </a:t>
            </a:r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только государственным сектором, </a:t>
            </a:r>
            <a:r>
              <a:rPr lang="ru-RU" sz="2400" dirty="0">
                <a:solidFill>
                  <a:srgbClr val="C00000"/>
                </a:solidFill>
                <a:latin typeface="Century Gothic" pitchFamily="34" charset="0"/>
              </a:rPr>
              <a:t>но не все были поддержаны частным сектором (конкурсы не состоялись)</a:t>
            </a:r>
            <a:endParaRPr lang="ru-RU" sz="2000" dirty="0">
              <a:solidFill>
                <a:srgbClr val="C00000"/>
              </a:solidFill>
              <a:latin typeface="Century Gothic" pitchFamily="34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ЧАСТНАЯ ФИНАНСОВАЯ ИНИЦИАТИВА (ЧФИ)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3472" y="807596"/>
            <a:ext cx="17163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РАНЕЕ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0017" y="798854"/>
            <a:ext cx="41707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После ПРИНЯТИЯ </a:t>
            </a:r>
          </a:p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зАКОНА </a:t>
            </a:r>
          </a:p>
        </p:txBody>
      </p:sp>
    </p:spTree>
    <p:extLst>
      <p:ext uri="{BB962C8B-B14F-4D97-AF65-F5344CB8AC3E}">
        <p14:creationId xmlns:p14="http://schemas.microsoft.com/office/powerpoint/2010/main" val="20781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4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4574</TotalTime>
  <Words>902</Words>
  <Application>Microsoft Office PowerPoint</Application>
  <PresentationFormat>Широкоэкранный</PresentationFormat>
  <Paragraphs>221</Paragraphs>
  <Slides>14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Air Conditioner</vt:lpstr>
      <vt:lpstr>Arial</vt:lpstr>
      <vt:lpstr>Arial Black</vt:lpstr>
      <vt:lpstr>Bookman Old Style</vt:lpstr>
      <vt:lpstr>Calibri</vt:lpstr>
      <vt:lpstr>Century Gothic</vt:lpstr>
      <vt:lpstr>Noto Sans</vt:lpstr>
      <vt:lpstr>Tahoma</vt:lpstr>
      <vt:lpstr>Times New Roman</vt:lpstr>
      <vt:lpstr>Verdana</vt:lpstr>
      <vt:lpstr>Wingdings</vt:lpstr>
      <vt:lpstr>Wingdings 2</vt:lpstr>
      <vt:lpstr>Office Theme</vt:lpstr>
      <vt:lpstr>Аспект</vt:lpstr>
      <vt:lpstr>1_Office Theme</vt:lpstr>
      <vt:lpstr>Формула</vt:lpstr>
      <vt:lpstr>«Закон, как основа развития ГЧП в Казахстане»  СЕССИЯ: «Первая пятилетка Закона о ГЧП, становление нормативной базы»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2017г. – ПОПРАВКИ НА УРОВНЕ ЗАКОНА</vt:lpstr>
      <vt:lpstr>2017г. – ПОПРАВКИ НА УРОВНЕ ЗАКОНА</vt:lpstr>
      <vt:lpstr>2020г. – ПЛАНИРУЕМЫЕ ПОПРАВКИ НА УРОВНЕ ЗАКОНА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OSamokeysh</dc:creator>
  <cp:lastModifiedBy>Елена Ан</cp:lastModifiedBy>
  <cp:revision>399</cp:revision>
  <cp:lastPrinted>2018-06-12T11:01:45Z</cp:lastPrinted>
  <dcterms:created xsi:type="dcterms:W3CDTF">2014-10-21T05:52:15Z</dcterms:created>
  <dcterms:modified xsi:type="dcterms:W3CDTF">2020-10-13T09:04:37Z</dcterms:modified>
</cp:coreProperties>
</file>